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936" r:id="rId1"/>
  </p:sldMasterIdLst>
  <p:notesMasterIdLst>
    <p:notesMasterId r:id="rId45"/>
  </p:notesMasterIdLst>
  <p:sldIdLst>
    <p:sldId id="256" r:id="rId2"/>
    <p:sldId id="265" r:id="rId3"/>
    <p:sldId id="272" r:id="rId4"/>
    <p:sldId id="260" r:id="rId5"/>
    <p:sldId id="280" r:id="rId6"/>
    <p:sldId id="273" r:id="rId7"/>
    <p:sldId id="258" r:id="rId8"/>
    <p:sldId id="266" r:id="rId9"/>
    <p:sldId id="259" r:id="rId10"/>
    <p:sldId id="271" r:id="rId11"/>
    <p:sldId id="261" r:id="rId12"/>
    <p:sldId id="276" r:id="rId13"/>
    <p:sldId id="270" r:id="rId14"/>
    <p:sldId id="262" r:id="rId15"/>
    <p:sldId id="279" r:id="rId16"/>
    <p:sldId id="296" r:id="rId17"/>
    <p:sldId id="282" r:id="rId18"/>
    <p:sldId id="309" r:id="rId19"/>
    <p:sldId id="316" r:id="rId20"/>
    <p:sldId id="317" r:id="rId21"/>
    <p:sldId id="299" r:id="rId22"/>
    <p:sldId id="300" r:id="rId23"/>
    <p:sldId id="301" r:id="rId24"/>
    <p:sldId id="283" r:id="rId25"/>
    <p:sldId id="284" r:id="rId26"/>
    <p:sldId id="287" r:id="rId27"/>
    <p:sldId id="297" r:id="rId28"/>
    <p:sldId id="291" r:id="rId29"/>
    <p:sldId id="263" r:id="rId30"/>
    <p:sldId id="267" r:id="rId31"/>
    <p:sldId id="281" r:id="rId32"/>
    <p:sldId id="269" r:id="rId33"/>
    <p:sldId id="288" r:id="rId34"/>
    <p:sldId id="274" r:id="rId35"/>
    <p:sldId id="277" r:id="rId36"/>
    <p:sldId id="278" r:id="rId37"/>
    <p:sldId id="285" r:id="rId38"/>
    <p:sldId id="292" r:id="rId39"/>
    <p:sldId id="302" r:id="rId40"/>
    <p:sldId id="293" r:id="rId41"/>
    <p:sldId id="294" r:id="rId42"/>
    <p:sldId id="295" r:id="rId43"/>
    <p:sldId id="290"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121" d="100"/>
          <a:sy n="121" d="100"/>
        </p:scale>
        <p:origin x="1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83D507-3FDF-421E-B761-0FC2D8FA1607}" type="datetimeFigureOut">
              <a:rPr kumimoji="1" lang="ja-JP" altLang="en-US" smtClean="0"/>
              <a:t>2018/11/13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222641-F3EC-4FC0-9207-031F7ABF2230}" type="slidenum">
              <a:rPr kumimoji="1" lang="ja-JP" altLang="en-US" smtClean="0"/>
              <a:t>‹#›</a:t>
            </a:fld>
            <a:endParaRPr kumimoji="1" lang="ja-JP" altLang="en-US"/>
          </a:p>
        </p:txBody>
      </p:sp>
    </p:spTree>
    <p:extLst>
      <p:ext uri="{BB962C8B-B14F-4D97-AF65-F5344CB8AC3E}">
        <p14:creationId xmlns:p14="http://schemas.microsoft.com/office/powerpoint/2010/main" val="397661902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1222641-F3EC-4FC0-9207-031F7ABF2230}" type="slidenum">
              <a:rPr kumimoji="1" lang="ja-JP" altLang="en-US" smtClean="0"/>
              <a:t>15</a:t>
            </a:fld>
            <a:endParaRPr kumimoji="1" lang="ja-JP" altLang="en-US"/>
          </a:p>
        </p:txBody>
      </p:sp>
    </p:spTree>
    <p:extLst>
      <p:ext uri="{BB962C8B-B14F-4D97-AF65-F5344CB8AC3E}">
        <p14:creationId xmlns:p14="http://schemas.microsoft.com/office/powerpoint/2010/main" val="3043789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1222641-F3EC-4FC0-9207-031F7ABF2230}" type="slidenum">
              <a:rPr kumimoji="1" lang="ja-JP" altLang="en-US" smtClean="0"/>
              <a:t>17</a:t>
            </a:fld>
            <a:endParaRPr kumimoji="1" lang="ja-JP" altLang="en-US"/>
          </a:p>
        </p:txBody>
      </p:sp>
    </p:spTree>
    <p:extLst>
      <p:ext uri="{BB962C8B-B14F-4D97-AF65-F5344CB8AC3E}">
        <p14:creationId xmlns:p14="http://schemas.microsoft.com/office/powerpoint/2010/main" val="398181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1222641-F3EC-4FC0-9207-031F7ABF2230}" type="slidenum">
              <a:rPr kumimoji="1" lang="ja-JP" altLang="en-US" smtClean="0"/>
              <a:t>21</a:t>
            </a:fld>
            <a:endParaRPr kumimoji="1" lang="ja-JP" altLang="en-US"/>
          </a:p>
        </p:txBody>
      </p:sp>
    </p:spTree>
    <p:extLst>
      <p:ext uri="{BB962C8B-B14F-4D97-AF65-F5344CB8AC3E}">
        <p14:creationId xmlns:p14="http://schemas.microsoft.com/office/powerpoint/2010/main" val="4171929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1222641-F3EC-4FC0-9207-031F7ABF2230}" type="slidenum">
              <a:rPr kumimoji="1" lang="ja-JP" altLang="en-US" smtClean="0"/>
              <a:t>30</a:t>
            </a:fld>
            <a:endParaRPr kumimoji="1" lang="ja-JP" altLang="en-US"/>
          </a:p>
        </p:txBody>
      </p:sp>
    </p:spTree>
    <p:extLst>
      <p:ext uri="{BB962C8B-B14F-4D97-AF65-F5344CB8AC3E}">
        <p14:creationId xmlns:p14="http://schemas.microsoft.com/office/powerpoint/2010/main" val="1126646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1222641-F3EC-4FC0-9207-031F7ABF2230}" type="slidenum">
              <a:rPr kumimoji="1" lang="ja-JP" altLang="en-US" smtClean="0"/>
              <a:t>34</a:t>
            </a:fld>
            <a:endParaRPr kumimoji="1" lang="ja-JP" altLang="en-US"/>
          </a:p>
        </p:txBody>
      </p:sp>
    </p:spTree>
    <p:extLst>
      <p:ext uri="{BB962C8B-B14F-4D97-AF65-F5344CB8AC3E}">
        <p14:creationId xmlns:p14="http://schemas.microsoft.com/office/powerpoint/2010/main" val="755109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PPT</a:t>
            </a:r>
            <a:r>
              <a:rPr kumimoji="1" lang="ja-JP" altLang="en-US" dirty="0"/>
              <a:t>もダウンロードできる</a:t>
            </a:r>
          </a:p>
        </p:txBody>
      </p:sp>
      <p:sp>
        <p:nvSpPr>
          <p:cNvPr id="4" name="スライド番号プレースホルダー 3"/>
          <p:cNvSpPr>
            <a:spLocks noGrp="1"/>
          </p:cNvSpPr>
          <p:nvPr>
            <p:ph type="sldNum" sz="quarter" idx="10"/>
          </p:nvPr>
        </p:nvSpPr>
        <p:spPr/>
        <p:txBody>
          <a:bodyPr/>
          <a:lstStyle/>
          <a:p>
            <a:fld id="{41222641-F3EC-4FC0-9207-031F7ABF2230}" type="slidenum">
              <a:rPr kumimoji="1" lang="ja-JP" altLang="en-US" smtClean="0"/>
              <a:t>38</a:t>
            </a:fld>
            <a:endParaRPr kumimoji="1" lang="ja-JP" altLang="en-US"/>
          </a:p>
        </p:txBody>
      </p:sp>
    </p:spTree>
    <p:extLst>
      <p:ext uri="{BB962C8B-B14F-4D97-AF65-F5344CB8AC3E}">
        <p14:creationId xmlns:p14="http://schemas.microsoft.com/office/powerpoint/2010/main" val="960661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自分の思い、考え、意見などをしっかりかいてください！成績より、やる気を優先している</a:t>
            </a:r>
          </a:p>
        </p:txBody>
      </p:sp>
      <p:sp>
        <p:nvSpPr>
          <p:cNvPr id="4" name="スライド番号プレースホルダー 3"/>
          <p:cNvSpPr>
            <a:spLocks noGrp="1"/>
          </p:cNvSpPr>
          <p:nvPr>
            <p:ph type="sldNum" sz="quarter" idx="10"/>
          </p:nvPr>
        </p:nvSpPr>
        <p:spPr/>
        <p:txBody>
          <a:bodyPr/>
          <a:lstStyle/>
          <a:p>
            <a:fld id="{41222641-F3EC-4FC0-9207-031F7ABF2230}" type="slidenum">
              <a:rPr kumimoji="1" lang="ja-JP" altLang="en-US" smtClean="0"/>
              <a:t>40</a:t>
            </a:fld>
            <a:endParaRPr kumimoji="1" lang="ja-JP" altLang="en-US"/>
          </a:p>
        </p:txBody>
      </p:sp>
    </p:spTree>
    <p:extLst>
      <p:ext uri="{BB962C8B-B14F-4D97-AF65-F5344CB8AC3E}">
        <p14:creationId xmlns:p14="http://schemas.microsoft.com/office/powerpoint/2010/main" val="376319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smtClean="0"/>
              <a:pPr/>
              <a:t>11/13/2018</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56255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278922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smtClean="0"/>
              <a:t>11/13/2018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56175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smtClean="0"/>
              <a:t>11/13/2018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81648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586B75A-687E-405C-8A0B-8D00578BA2C3}" type="datetimeFigureOut">
              <a:rPr lang="en-US" smtClean="0"/>
              <a:pPr/>
              <a:t>11/13/2018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53868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smtClean="0"/>
              <a:t>11/13/2018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52008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smtClean="0"/>
              <a:t>11/13/2018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67541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smtClean="0"/>
              <a:t>11/13/2018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79527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smtClean="0"/>
              <a:t>11/13/2018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24740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ja-JP" altLang="en-US"/>
              <a:t>マスター テキストの書式設定</a:t>
            </a:r>
          </a:p>
        </p:txBody>
      </p:sp>
      <p:sp>
        <p:nvSpPr>
          <p:cNvPr id="5" name="Date Placeholder 4"/>
          <p:cNvSpPr>
            <a:spLocks noGrp="1"/>
          </p:cNvSpPr>
          <p:nvPr>
            <p:ph type="dt" sz="half" idx="10"/>
          </p:nvPr>
        </p:nvSpPr>
        <p:spPr/>
        <p:txBody>
          <a:bodyPr/>
          <a:lstStyle/>
          <a:p>
            <a:fld id="{5586B75A-687E-405C-8A0B-8D00578BA2C3}" type="datetimeFigureOut">
              <a:rPr lang="en-US" smtClean="0"/>
              <a:pPr/>
              <a:t>11/13/2018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2010058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smtClean="0"/>
              <a:pPr/>
              <a:t>11/13/2018</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348147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smtClean="0"/>
              <a:pPr/>
              <a:t>11/13/2018</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93550432"/>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sldNum="0" hdr="0" ftr="0" dt="0"/>
  <p:txStyles>
    <p:titleStyle>
      <a:lvl1pPr algn="l" defTabSz="914400" rtl="0" eaLnBrk="1" latinLnBrk="0" hangingPunct="1">
        <a:lnSpc>
          <a:spcPct val="85000"/>
        </a:lnSpc>
        <a:spcBef>
          <a:spcPct val="0"/>
        </a:spcBef>
        <a:buNone/>
        <a:defRPr kumimoji="1"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kumimoji="1"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kumimoji="1"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kumimoji="1"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kumimoji="1"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www.soc.hit-u.ac.jp/glp/index.html" TargetMode="External"/><Relationship Id="rId4" Type="http://schemas.openxmlformats.org/officeDocument/2006/relationships/hyperlink" Target="http://www.soc.hit-u.ac.jp/"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40470" y="1131973"/>
            <a:ext cx="11751530" cy="3352800"/>
          </a:xfrm>
        </p:spPr>
        <p:txBody>
          <a:bodyPr/>
          <a:lstStyle/>
          <a:p>
            <a:pPr>
              <a:lnSpc>
                <a:spcPct val="50000"/>
              </a:lnSpc>
            </a:pPr>
            <a:r>
              <a:rPr kumimoji="1" lang="en-US" altLang="ja-JP" sz="9600" dirty="0">
                <a:effectLst>
                  <a:outerShdw blurRad="38100" dist="38100" dir="2700000" algn="tl">
                    <a:srgbClr val="000000">
                      <a:alpha val="43137"/>
                    </a:srgbClr>
                  </a:outerShdw>
                </a:effectLst>
              </a:rPr>
              <a:t>Global Leaders Program</a:t>
            </a:r>
            <a:r>
              <a:rPr lang="ja-JP" altLang="en-US" dirty="0"/>
              <a:t>　</a:t>
            </a:r>
            <a:br>
              <a:rPr lang="en-US" altLang="ja-JP" dirty="0"/>
            </a:br>
            <a:br>
              <a:rPr lang="en-US" altLang="ja-JP" dirty="0"/>
            </a:br>
            <a:r>
              <a:rPr lang="ja-JP" altLang="en-US" dirty="0">
                <a:effectLst>
                  <a:outerShdw blurRad="38100" dist="38100" dir="2700000" algn="tl">
                    <a:srgbClr val="000000">
                      <a:alpha val="43137"/>
                    </a:srgbClr>
                  </a:outerShdw>
                </a:effectLst>
              </a:rPr>
              <a:t>説明会</a:t>
            </a:r>
            <a:endParaRPr kumimoji="1" lang="ja-JP" altLang="en-US" dirty="0">
              <a:effectLst>
                <a:outerShdw blurRad="38100" dist="38100" dir="2700000" algn="tl">
                  <a:srgbClr val="000000">
                    <a:alpha val="43137"/>
                  </a:srgbClr>
                </a:outerShdw>
              </a:effectLst>
            </a:endParaRPr>
          </a:p>
        </p:txBody>
      </p:sp>
      <p:sp>
        <p:nvSpPr>
          <p:cNvPr id="3" name="サブタイトル 2"/>
          <p:cNvSpPr>
            <a:spLocks noGrp="1"/>
          </p:cNvSpPr>
          <p:nvPr>
            <p:ph type="subTitle" idx="1"/>
          </p:nvPr>
        </p:nvSpPr>
        <p:spPr>
          <a:xfrm>
            <a:off x="440470" y="4805915"/>
            <a:ext cx="10539204" cy="1376489"/>
          </a:xfrm>
        </p:spPr>
        <p:txBody>
          <a:bodyPr>
            <a:normAutofit/>
          </a:bodyPr>
          <a:lstStyle/>
          <a:p>
            <a:r>
              <a:rPr kumimoji="1" lang="ja-JP" altLang="en-US" sz="3600" dirty="0"/>
              <a:t>一橋大学社会学部</a:t>
            </a:r>
            <a:endParaRPr kumimoji="1" lang="en-US" altLang="ja-JP" sz="3600" dirty="0"/>
          </a:p>
          <a:p>
            <a:r>
              <a:rPr kumimoji="1" lang="ja-JP" altLang="en-US" sz="3600" dirty="0"/>
              <a:t>グローバル・リーダーズ・プログラム（</a:t>
            </a:r>
            <a:r>
              <a:rPr kumimoji="1" lang="en-US" altLang="ja-JP" sz="3600" dirty="0"/>
              <a:t>GLP</a:t>
            </a:r>
            <a:r>
              <a:rPr kumimoji="1" lang="ja-JP" altLang="en-US" sz="3600" dirty="0"/>
              <a:t>）</a:t>
            </a:r>
          </a:p>
        </p:txBody>
      </p:sp>
    </p:spTree>
    <p:extLst>
      <p:ext uri="{BB962C8B-B14F-4D97-AF65-F5344CB8AC3E}">
        <p14:creationId xmlns:p14="http://schemas.microsoft.com/office/powerpoint/2010/main" val="4183566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a:t>GLP</a:t>
            </a:r>
            <a:r>
              <a:rPr kumimoji="1" lang="ja-JP" altLang="en-US" dirty="0"/>
              <a:t>修了要件</a:t>
            </a:r>
          </a:p>
        </p:txBody>
      </p:sp>
      <p:sp>
        <p:nvSpPr>
          <p:cNvPr id="3" name="サブタイトル 2"/>
          <p:cNvSpPr>
            <a:spLocks noGrp="1"/>
          </p:cNvSpPr>
          <p:nvPr>
            <p:ph type="subTitle" idx="1"/>
          </p:nvPr>
        </p:nvSpPr>
        <p:spPr>
          <a:xfrm>
            <a:off x="667512" y="4206876"/>
            <a:ext cx="9412153" cy="1645920"/>
          </a:xfrm>
        </p:spPr>
        <p:txBody>
          <a:bodyPr/>
          <a:lstStyle/>
          <a:p>
            <a:r>
              <a:rPr kumimoji="1" lang="en-US" altLang="ja-JP" dirty="0"/>
              <a:t>GLP</a:t>
            </a:r>
            <a:r>
              <a:rPr kumimoji="1" lang="ja-JP" altLang="en-US" dirty="0"/>
              <a:t>証明書を与えるのに、満たさなくてはいけない条件</a:t>
            </a:r>
          </a:p>
        </p:txBody>
      </p:sp>
    </p:spTree>
    <p:extLst>
      <p:ext uri="{BB962C8B-B14F-4D97-AF65-F5344CB8AC3E}">
        <p14:creationId xmlns:p14="http://schemas.microsoft.com/office/powerpoint/2010/main" val="3661368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修了要件</a:t>
            </a:r>
          </a:p>
        </p:txBody>
      </p:sp>
      <p:sp>
        <p:nvSpPr>
          <p:cNvPr id="3" name="コンテンツ プレースホルダー 2"/>
          <p:cNvSpPr>
            <a:spLocks noGrp="1"/>
          </p:cNvSpPr>
          <p:nvPr>
            <p:ph idx="1"/>
          </p:nvPr>
        </p:nvSpPr>
        <p:spPr>
          <a:xfrm>
            <a:off x="676656" y="2011680"/>
            <a:ext cx="10988475" cy="4008120"/>
          </a:xfrm>
        </p:spPr>
        <p:txBody>
          <a:bodyPr>
            <a:normAutofit lnSpcReduction="10000"/>
          </a:bodyPr>
          <a:lstStyle/>
          <a:p>
            <a:r>
              <a:rPr lang="en-US" altLang="ja-JP" sz="2800" dirty="0"/>
              <a:t>GLP</a:t>
            </a:r>
            <a:r>
              <a:rPr lang="ja-JP" altLang="ja-JP" sz="2800" dirty="0"/>
              <a:t>プログラムを修了するために、以下の条件を満たすことを前提とする。</a:t>
            </a:r>
          </a:p>
          <a:p>
            <a:r>
              <a:rPr lang="en-US" altLang="ja-JP" sz="2800" dirty="0"/>
              <a:t> </a:t>
            </a:r>
            <a:endParaRPr lang="ja-JP" altLang="ja-JP" sz="2800" dirty="0"/>
          </a:p>
          <a:p>
            <a:pPr marL="457200" lvl="0" indent="-457200">
              <a:buFont typeface="+mj-lt"/>
              <a:buAutoNum type="arabicPeriod"/>
            </a:pPr>
            <a:r>
              <a:rPr lang="en-US" altLang="ja-JP" sz="2800" dirty="0"/>
              <a:t>GLP</a:t>
            </a:r>
            <a:r>
              <a:rPr lang="ja-JP" altLang="ja-JP" sz="2800" dirty="0"/>
              <a:t>コア科目を含め、</a:t>
            </a:r>
            <a:r>
              <a:rPr lang="en-US" altLang="ja-JP" sz="2800" dirty="0"/>
              <a:t>GLP</a:t>
            </a:r>
            <a:r>
              <a:rPr lang="ja-JP" altLang="ja-JP" sz="2800" dirty="0"/>
              <a:t>指定科目</a:t>
            </a:r>
            <a:r>
              <a:rPr lang="en-US" altLang="ja-JP" sz="2800" dirty="0"/>
              <a:t>36</a:t>
            </a:r>
            <a:r>
              <a:rPr lang="ja-JP" altLang="ja-JP" sz="2800" dirty="0"/>
              <a:t>単位（卒業単位要件</a:t>
            </a:r>
            <a:r>
              <a:rPr lang="en-US" altLang="ja-JP" sz="2800" dirty="0"/>
              <a:t>124</a:t>
            </a:r>
            <a:r>
              <a:rPr lang="ja-JP" altLang="ja-JP" sz="2800" dirty="0"/>
              <a:t>単位内から）を取得すること</a:t>
            </a:r>
            <a:endParaRPr lang="en-US" altLang="ja-JP" sz="2800" dirty="0"/>
          </a:p>
          <a:p>
            <a:pPr marL="457200" lvl="0" indent="-457200">
              <a:buFont typeface="+mj-lt"/>
              <a:buAutoNum type="arabicPeriod"/>
            </a:pPr>
            <a:endParaRPr lang="ja-JP" altLang="ja-JP" sz="2800" dirty="0"/>
          </a:p>
          <a:p>
            <a:pPr marL="457200" lvl="0" indent="-457200">
              <a:buFont typeface="+mj-lt"/>
              <a:buAutoNum type="arabicPeriod"/>
            </a:pPr>
            <a:r>
              <a:rPr lang="en-US" altLang="ja-JP" sz="2800" dirty="0"/>
              <a:t>4</a:t>
            </a:r>
            <a:r>
              <a:rPr lang="ja-JP" altLang="ja-JP" sz="2800" dirty="0"/>
              <a:t>ヶ月以上の海外留学をすること（国費留学生や海外での長期滞在経験がある場合を除く</a:t>
            </a:r>
            <a:r>
              <a:rPr lang="ja-JP" altLang="en-US" sz="2800" dirty="0"/>
              <a:t>）</a:t>
            </a:r>
            <a:endParaRPr lang="en-US" altLang="ja-JP" sz="2800" dirty="0"/>
          </a:p>
          <a:p>
            <a:pPr marL="457200" lvl="0" indent="-457200">
              <a:buFont typeface="+mj-lt"/>
              <a:buAutoNum type="arabicPeriod"/>
            </a:pPr>
            <a:endParaRPr lang="ja-JP" altLang="ja-JP" sz="2800" dirty="0"/>
          </a:p>
          <a:p>
            <a:pPr marL="457200" lvl="0" indent="-457200">
              <a:buFont typeface="+mj-lt"/>
              <a:buAutoNum type="arabicPeriod"/>
            </a:pPr>
            <a:r>
              <a:rPr lang="ja-JP" altLang="ja-JP" sz="2800" dirty="0"/>
              <a:t>他の社会学部卒業要件を果たすこと</a:t>
            </a:r>
          </a:p>
          <a:p>
            <a:endParaRPr kumimoji="1" lang="ja-JP" altLang="en-US" dirty="0"/>
          </a:p>
        </p:txBody>
      </p:sp>
    </p:spTree>
    <p:extLst>
      <p:ext uri="{BB962C8B-B14F-4D97-AF65-F5344CB8AC3E}">
        <p14:creationId xmlns:p14="http://schemas.microsoft.com/office/powerpoint/2010/main" val="140581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81050" y="0"/>
            <a:ext cx="10772775" cy="1143848"/>
          </a:xfrm>
        </p:spPr>
        <p:txBody>
          <a:bodyPr>
            <a:normAutofit/>
          </a:bodyPr>
          <a:lstStyle/>
          <a:p>
            <a:r>
              <a:rPr kumimoji="1" lang="en-US" altLang="ja-JP" sz="4000" dirty="0"/>
              <a:t>GLP</a:t>
            </a:r>
            <a:r>
              <a:rPr kumimoji="1" lang="ja-JP" altLang="en-US" sz="4000" dirty="0"/>
              <a:t>修了要件</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494328999"/>
              </p:ext>
            </p:extLst>
          </p:nvPr>
        </p:nvGraphicFramePr>
        <p:xfrm>
          <a:off x="781049" y="815058"/>
          <a:ext cx="10772776" cy="6030850"/>
        </p:xfrm>
        <a:graphic>
          <a:graphicData uri="http://schemas.openxmlformats.org/drawingml/2006/table">
            <a:tbl>
              <a:tblPr firstRow="1" bandRow="1">
                <a:tableStyleId>{5C22544A-7EE6-4342-B048-85BDC9FD1C3A}</a:tableStyleId>
              </a:tblPr>
              <a:tblGrid>
                <a:gridCol w="8496301">
                  <a:extLst>
                    <a:ext uri="{9D8B030D-6E8A-4147-A177-3AD203B41FA5}">
                      <a16:colId xmlns:a16="http://schemas.microsoft.com/office/drawing/2014/main" val="3051945132"/>
                    </a:ext>
                  </a:extLst>
                </a:gridCol>
                <a:gridCol w="2276475">
                  <a:extLst>
                    <a:ext uri="{9D8B030D-6E8A-4147-A177-3AD203B41FA5}">
                      <a16:colId xmlns:a16="http://schemas.microsoft.com/office/drawing/2014/main" val="59961344"/>
                    </a:ext>
                  </a:extLst>
                </a:gridCol>
              </a:tblGrid>
              <a:tr h="447764">
                <a:tc>
                  <a:txBody>
                    <a:bodyPr/>
                    <a:lstStyle/>
                    <a:p>
                      <a:pPr algn="ctr"/>
                      <a:r>
                        <a:rPr kumimoji="1" lang="ja-JP" altLang="en-US" sz="2400" dirty="0"/>
                        <a:t>要件</a:t>
                      </a:r>
                    </a:p>
                  </a:txBody>
                  <a:tcPr/>
                </a:tc>
                <a:tc>
                  <a:txBody>
                    <a:bodyPr/>
                    <a:lstStyle/>
                    <a:p>
                      <a:pPr algn="ctr"/>
                      <a:r>
                        <a:rPr kumimoji="1" lang="ja-JP" altLang="en-US" sz="2400" dirty="0"/>
                        <a:t>単位数</a:t>
                      </a:r>
                    </a:p>
                  </a:txBody>
                  <a:tcPr/>
                </a:tc>
                <a:extLst>
                  <a:ext uri="{0D108BD9-81ED-4DB2-BD59-A6C34878D82A}">
                    <a16:rowId xmlns:a16="http://schemas.microsoft.com/office/drawing/2014/main" val="1404440133"/>
                  </a:ext>
                </a:extLst>
              </a:tr>
              <a:tr h="2430652">
                <a:tc>
                  <a:txBody>
                    <a:bodyPr/>
                    <a:lstStyle/>
                    <a:p>
                      <a:r>
                        <a:rPr kumimoji="1" lang="en-US" altLang="ja-JP" sz="2600" b="1" kern="1200" dirty="0">
                          <a:solidFill>
                            <a:schemeClr val="dk1"/>
                          </a:solidFill>
                          <a:effectLst/>
                          <a:latin typeface="+mn-lt"/>
                          <a:ea typeface="+mn-ea"/>
                          <a:cs typeface="+mn-cs"/>
                        </a:rPr>
                        <a:t>GLP</a:t>
                      </a:r>
                      <a:r>
                        <a:rPr kumimoji="1" lang="ja-JP" altLang="ja-JP" sz="2600" b="1" kern="1200" dirty="0">
                          <a:solidFill>
                            <a:schemeClr val="dk1"/>
                          </a:solidFill>
                          <a:effectLst/>
                          <a:latin typeface="+mn-lt"/>
                          <a:ea typeface="+mn-ea"/>
                          <a:cs typeface="+mn-cs"/>
                        </a:rPr>
                        <a:t>コア科目</a:t>
                      </a:r>
                      <a:endParaRPr kumimoji="1" lang="ja-JP" altLang="ja-JP" sz="2600" kern="1200" dirty="0">
                        <a:solidFill>
                          <a:schemeClr val="dk1"/>
                        </a:solidFill>
                        <a:effectLst/>
                        <a:latin typeface="+mn-lt"/>
                        <a:ea typeface="+mn-ea"/>
                        <a:cs typeface="+mn-cs"/>
                      </a:endParaRPr>
                    </a:p>
                    <a:p>
                      <a:r>
                        <a:rPr kumimoji="1" lang="en-US" altLang="ja-JP" sz="2600" kern="1200" dirty="0">
                          <a:solidFill>
                            <a:schemeClr val="dk1"/>
                          </a:solidFill>
                          <a:effectLst/>
                          <a:latin typeface="+mn-lt"/>
                          <a:ea typeface="+mn-ea"/>
                          <a:cs typeface="+mn-cs"/>
                        </a:rPr>
                        <a:t>GLP</a:t>
                      </a:r>
                      <a:r>
                        <a:rPr kumimoji="1" lang="ja-JP" altLang="ja-JP" sz="2600" kern="1200" dirty="0">
                          <a:solidFill>
                            <a:schemeClr val="dk1"/>
                          </a:solidFill>
                          <a:effectLst/>
                          <a:latin typeface="+mn-lt"/>
                          <a:ea typeface="+mn-ea"/>
                          <a:cs typeface="+mn-cs"/>
                        </a:rPr>
                        <a:t>セミナー</a:t>
                      </a:r>
                      <a:r>
                        <a:rPr kumimoji="1" lang="en-US" altLang="ja-JP" sz="2600" kern="1200" dirty="0">
                          <a:solidFill>
                            <a:schemeClr val="dk1"/>
                          </a:solidFill>
                          <a:effectLst/>
                          <a:latin typeface="+mn-lt"/>
                          <a:ea typeface="+mn-ea"/>
                          <a:cs typeface="+mn-cs"/>
                        </a:rPr>
                        <a:t>I</a:t>
                      </a:r>
                      <a:r>
                        <a:rPr kumimoji="1" lang="ja-JP" altLang="ja-JP" sz="2600" kern="1200" dirty="0">
                          <a:solidFill>
                            <a:schemeClr val="dk1"/>
                          </a:solidFill>
                          <a:effectLst/>
                          <a:latin typeface="+mn-lt"/>
                          <a:ea typeface="+mn-ea"/>
                          <a:cs typeface="+mn-cs"/>
                        </a:rPr>
                        <a:t>（</a:t>
                      </a:r>
                      <a:r>
                        <a:rPr kumimoji="1" lang="en-US" altLang="ja-JP" sz="2600" kern="1200" dirty="0">
                          <a:solidFill>
                            <a:schemeClr val="dk1"/>
                          </a:solidFill>
                          <a:effectLst/>
                          <a:latin typeface="+mn-lt"/>
                          <a:ea typeface="+mn-ea"/>
                          <a:cs typeface="+mn-cs"/>
                        </a:rPr>
                        <a:t>2</a:t>
                      </a:r>
                      <a:r>
                        <a:rPr kumimoji="1" lang="ja-JP" altLang="ja-JP" sz="2600" kern="1200" dirty="0">
                          <a:solidFill>
                            <a:schemeClr val="dk1"/>
                          </a:solidFill>
                          <a:effectLst/>
                          <a:latin typeface="+mn-lt"/>
                          <a:ea typeface="+mn-ea"/>
                          <a:cs typeface="+mn-cs"/>
                        </a:rPr>
                        <a:t>年生）</a:t>
                      </a:r>
                      <a:r>
                        <a:rPr kumimoji="1" lang="en-US" altLang="ja-JP" sz="2600" kern="1200" dirty="0">
                          <a:solidFill>
                            <a:schemeClr val="dk1"/>
                          </a:solidFill>
                          <a:effectLst/>
                          <a:latin typeface="+mn-lt"/>
                          <a:ea typeface="+mn-ea"/>
                          <a:cs typeface="+mn-cs"/>
                          <a:sym typeface="Times New Roman" panose="02020603050405020304" pitchFamily="18" charset="0"/>
                        </a:rPr>
                        <a:t>→</a:t>
                      </a:r>
                      <a:r>
                        <a:rPr kumimoji="1" lang="ja-JP" altLang="ja-JP" sz="2600" kern="1200" dirty="0">
                          <a:solidFill>
                            <a:schemeClr val="dk1"/>
                          </a:solidFill>
                          <a:effectLst/>
                          <a:latin typeface="+mn-lt"/>
                          <a:ea typeface="+mn-ea"/>
                          <a:cs typeface="+mn-cs"/>
                        </a:rPr>
                        <a:t>　</a:t>
                      </a:r>
                      <a:r>
                        <a:rPr kumimoji="1" lang="en-US" altLang="ja-JP" sz="2600" kern="1200" dirty="0">
                          <a:solidFill>
                            <a:schemeClr val="dk1"/>
                          </a:solidFill>
                          <a:effectLst/>
                          <a:latin typeface="+mn-lt"/>
                          <a:ea typeface="+mn-ea"/>
                          <a:cs typeface="+mn-cs"/>
                        </a:rPr>
                        <a:t>4</a:t>
                      </a:r>
                      <a:r>
                        <a:rPr kumimoji="1" lang="ja-JP" altLang="ja-JP" sz="2600" kern="1200" dirty="0">
                          <a:solidFill>
                            <a:schemeClr val="dk1"/>
                          </a:solidFill>
                          <a:effectLst/>
                          <a:latin typeface="+mn-lt"/>
                          <a:ea typeface="+mn-ea"/>
                          <a:cs typeface="+mn-cs"/>
                        </a:rPr>
                        <a:t>単位</a:t>
                      </a:r>
                    </a:p>
                    <a:p>
                      <a:r>
                        <a:rPr kumimoji="1" lang="en-US" altLang="ja-JP" sz="2600" kern="1200" dirty="0">
                          <a:solidFill>
                            <a:schemeClr val="dk1"/>
                          </a:solidFill>
                          <a:effectLst/>
                          <a:latin typeface="+mn-lt"/>
                          <a:ea typeface="+mn-ea"/>
                          <a:cs typeface="+mn-cs"/>
                        </a:rPr>
                        <a:t>GLP</a:t>
                      </a:r>
                      <a:r>
                        <a:rPr kumimoji="1" lang="ja-JP" altLang="ja-JP" sz="2600" kern="1200" dirty="0">
                          <a:solidFill>
                            <a:schemeClr val="dk1"/>
                          </a:solidFill>
                          <a:effectLst/>
                          <a:latin typeface="+mn-lt"/>
                          <a:ea typeface="+mn-ea"/>
                          <a:cs typeface="+mn-cs"/>
                        </a:rPr>
                        <a:t>セミナー</a:t>
                      </a:r>
                      <a:r>
                        <a:rPr kumimoji="1" lang="en-US" altLang="ja-JP" sz="2600" kern="1200" dirty="0">
                          <a:solidFill>
                            <a:schemeClr val="dk1"/>
                          </a:solidFill>
                          <a:effectLst/>
                          <a:latin typeface="+mn-lt"/>
                          <a:ea typeface="+mn-ea"/>
                          <a:cs typeface="+mn-cs"/>
                        </a:rPr>
                        <a:t>II</a:t>
                      </a:r>
                      <a:r>
                        <a:rPr kumimoji="1" lang="ja-JP" altLang="ja-JP" sz="2600" kern="1200" dirty="0">
                          <a:solidFill>
                            <a:schemeClr val="dk1"/>
                          </a:solidFill>
                          <a:effectLst/>
                          <a:latin typeface="+mn-lt"/>
                          <a:ea typeface="+mn-ea"/>
                          <a:cs typeface="+mn-cs"/>
                        </a:rPr>
                        <a:t>（</a:t>
                      </a:r>
                      <a:r>
                        <a:rPr kumimoji="1" lang="en-US" altLang="ja-JP" sz="2600" kern="1200" dirty="0">
                          <a:solidFill>
                            <a:schemeClr val="dk1"/>
                          </a:solidFill>
                          <a:effectLst/>
                          <a:latin typeface="+mn-lt"/>
                          <a:ea typeface="+mn-ea"/>
                          <a:cs typeface="+mn-cs"/>
                        </a:rPr>
                        <a:t>4</a:t>
                      </a:r>
                      <a:r>
                        <a:rPr kumimoji="1" lang="ja-JP" altLang="ja-JP" sz="2600" kern="1200" dirty="0">
                          <a:solidFill>
                            <a:schemeClr val="dk1"/>
                          </a:solidFill>
                          <a:effectLst/>
                          <a:latin typeface="+mn-lt"/>
                          <a:ea typeface="+mn-ea"/>
                          <a:cs typeface="+mn-cs"/>
                        </a:rPr>
                        <a:t>年生）</a:t>
                      </a:r>
                      <a:r>
                        <a:rPr kumimoji="1" lang="en-US" altLang="ja-JP" sz="2600" kern="1200" dirty="0">
                          <a:solidFill>
                            <a:schemeClr val="dk1"/>
                          </a:solidFill>
                          <a:effectLst/>
                          <a:latin typeface="+mn-lt"/>
                          <a:ea typeface="+mn-ea"/>
                          <a:cs typeface="+mn-cs"/>
                          <a:sym typeface="Times New Roman" panose="02020603050405020304" pitchFamily="18" charset="0"/>
                        </a:rPr>
                        <a:t>→</a:t>
                      </a:r>
                      <a:r>
                        <a:rPr kumimoji="1" lang="ja-JP" altLang="ja-JP" sz="2600" kern="1200" dirty="0">
                          <a:solidFill>
                            <a:schemeClr val="dk1"/>
                          </a:solidFill>
                          <a:effectLst/>
                          <a:latin typeface="+mn-lt"/>
                          <a:ea typeface="+mn-ea"/>
                          <a:cs typeface="+mn-cs"/>
                        </a:rPr>
                        <a:t>　</a:t>
                      </a:r>
                      <a:r>
                        <a:rPr kumimoji="1" lang="en-US" altLang="ja-JP" sz="2600" kern="1200" dirty="0">
                          <a:solidFill>
                            <a:schemeClr val="dk1"/>
                          </a:solidFill>
                          <a:effectLst/>
                          <a:latin typeface="+mn-lt"/>
                          <a:ea typeface="+mn-ea"/>
                          <a:cs typeface="+mn-cs"/>
                        </a:rPr>
                        <a:t>4</a:t>
                      </a:r>
                      <a:r>
                        <a:rPr kumimoji="1" lang="ja-JP" altLang="ja-JP" sz="2600" kern="1200" dirty="0">
                          <a:solidFill>
                            <a:schemeClr val="dk1"/>
                          </a:solidFill>
                          <a:effectLst/>
                          <a:latin typeface="+mn-lt"/>
                          <a:ea typeface="+mn-ea"/>
                          <a:cs typeface="+mn-cs"/>
                        </a:rPr>
                        <a:t>単位</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2600" kern="1200" dirty="0">
                          <a:solidFill>
                            <a:schemeClr val="dk1"/>
                          </a:solidFill>
                          <a:effectLst/>
                          <a:latin typeface="+mn-lt"/>
                          <a:ea typeface="+mn-ea"/>
                          <a:cs typeface="+mn-cs"/>
                        </a:rPr>
                        <a:t>企画と実践</a:t>
                      </a:r>
                      <a:r>
                        <a:rPr kumimoji="1" lang="en-US" altLang="ja-JP" sz="2600" kern="1200" dirty="0">
                          <a:solidFill>
                            <a:schemeClr val="dk1"/>
                          </a:solidFill>
                          <a:effectLst/>
                          <a:latin typeface="+mn-lt"/>
                          <a:ea typeface="+mn-ea"/>
                          <a:cs typeface="+mn-cs"/>
                        </a:rPr>
                        <a:t>I</a:t>
                      </a:r>
                      <a:r>
                        <a:rPr kumimoji="1" lang="ja-JP" altLang="ja-JP" sz="2600" kern="1200" dirty="0">
                          <a:solidFill>
                            <a:schemeClr val="dk1"/>
                          </a:solidFill>
                          <a:effectLst/>
                          <a:latin typeface="+mn-lt"/>
                          <a:ea typeface="+mn-ea"/>
                          <a:cs typeface="+mn-cs"/>
                        </a:rPr>
                        <a:t>（</a:t>
                      </a:r>
                      <a:r>
                        <a:rPr kumimoji="1" lang="en-US" altLang="ja-JP" sz="2600" kern="1200" dirty="0">
                          <a:solidFill>
                            <a:schemeClr val="dk1"/>
                          </a:solidFill>
                          <a:effectLst/>
                          <a:latin typeface="+mn-lt"/>
                          <a:ea typeface="+mn-ea"/>
                          <a:cs typeface="+mn-cs"/>
                        </a:rPr>
                        <a:t>4</a:t>
                      </a:r>
                      <a:r>
                        <a:rPr kumimoji="1" lang="ja-JP" altLang="ja-JP" sz="2600" kern="1200" dirty="0">
                          <a:solidFill>
                            <a:schemeClr val="dk1"/>
                          </a:solidFill>
                          <a:effectLst/>
                          <a:latin typeface="+mn-lt"/>
                          <a:ea typeface="+mn-ea"/>
                          <a:cs typeface="+mn-cs"/>
                        </a:rPr>
                        <a:t>年生）</a:t>
                      </a:r>
                      <a:r>
                        <a:rPr kumimoji="1" lang="en-US" altLang="ja-JP" sz="2600" kern="1200" dirty="0">
                          <a:solidFill>
                            <a:schemeClr val="dk1"/>
                          </a:solidFill>
                          <a:effectLst/>
                          <a:latin typeface="+mn-lt"/>
                          <a:ea typeface="+mn-ea"/>
                          <a:cs typeface="+mn-cs"/>
                          <a:sym typeface="Times New Roman" panose="02020603050405020304" pitchFamily="18" charset="0"/>
                        </a:rPr>
                        <a:t>→</a:t>
                      </a:r>
                      <a:r>
                        <a:rPr kumimoji="1" lang="ja-JP" altLang="ja-JP" sz="2600" kern="1200" dirty="0">
                          <a:solidFill>
                            <a:schemeClr val="dk1"/>
                          </a:solidFill>
                          <a:effectLst/>
                          <a:latin typeface="+mn-lt"/>
                          <a:ea typeface="+mn-ea"/>
                          <a:cs typeface="+mn-cs"/>
                        </a:rPr>
                        <a:t>　</a:t>
                      </a:r>
                      <a:r>
                        <a:rPr kumimoji="1" lang="en-US" altLang="ja-JP" sz="2600" kern="1200" dirty="0">
                          <a:solidFill>
                            <a:schemeClr val="dk1"/>
                          </a:solidFill>
                          <a:effectLst/>
                          <a:latin typeface="+mn-lt"/>
                          <a:ea typeface="+mn-ea"/>
                          <a:cs typeface="+mn-cs"/>
                        </a:rPr>
                        <a:t>2</a:t>
                      </a:r>
                      <a:r>
                        <a:rPr kumimoji="1" lang="ja-JP" altLang="ja-JP" sz="2600" kern="1200" dirty="0">
                          <a:solidFill>
                            <a:schemeClr val="dk1"/>
                          </a:solidFill>
                          <a:effectLst/>
                          <a:latin typeface="+mn-lt"/>
                          <a:ea typeface="+mn-ea"/>
                          <a:cs typeface="+mn-cs"/>
                        </a:rPr>
                        <a:t>単位</a:t>
                      </a:r>
                      <a:r>
                        <a:rPr kumimoji="1" lang="en-US" altLang="ja-JP" sz="2600" kern="1200" dirty="0">
                          <a:solidFill>
                            <a:schemeClr val="dk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2600" kern="1200" dirty="0">
                          <a:solidFill>
                            <a:schemeClr val="dk1"/>
                          </a:solidFill>
                          <a:effectLst/>
                          <a:latin typeface="+mn-lt"/>
                          <a:ea typeface="+mn-ea"/>
                          <a:cs typeface="+mn-cs"/>
                        </a:rPr>
                        <a:t>企画と実践</a:t>
                      </a:r>
                      <a:r>
                        <a:rPr kumimoji="1" lang="en-US" altLang="ja-JP" sz="2600" kern="1200" dirty="0">
                          <a:solidFill>
                            <a:schemeClr val="dk1"/>
                          </a:solidFill>
                          <a:effectLst/>
                          <a:latin typeface="+mn-lt"/>
                          <a:ea typeface="+mn-ea"/>
                          <a:cs typeface="+mn-cs"/>
                        </a:rPr>
                        <a:t>II</a:t>
                      </a:r>
                      <a:r>
                        <a:rPr kumimoji="1" lang="ja-JP" altLang="ja-JP" sz="2600" kern="1200" dirty="0">
                          <a:solidFill>
                            <a:schemeClr val="dk1"/>
                          </a:solidFill>
                          <a:effectLst/>
                          <a:latin typeface="+mn-lt"/>
                          <a:ea typeface="+mn-ea"/>
                          <a:cs typeface="+mn-cs"/>
                        </a:rPr>
                        <a:t>（</a:t>
                      </a:r>
                      <a:r>
                        <a:rPr kumimoji="1" lang="en-US" altLang="ja-JP" sz="2600" kern="1200" dirty="0">
                          <a:solidFill>
                            <a:schemeClr val="dk1"/>
                          </a:solidFill>
                          <a:effectLst/>
                          <a:latin typeface="+mn-lt"/>
                          <a:ea typeface="+mn-ea"/>
                          <a:cs typeface="+mn-cs"/>
                        </a:rPr>
                        <a:t>4</a:t>
                      </a:r>
                      <a:r>
                        <a:rPr kumimoji="1" lang="ja-JP" altLang="ja-JP" sz="2600" kern="1200" dirty="0">
                          <a:solidFill>
                            <a:schemeClr val="dk1"/>
                          </a:solidFill>
                          <a:effectLst/>
                          <a:latin typeface="+mn-lt"/>
                          <a:ea typeface="+mn-ea"/>
                          <a:cs typeface="+mn-cs"/>
                        </a:rPr>
                        <a:t>年生）</a:t>
                      </a:r>
                      <a:r>
                        <a:rPr kumimoji="1" lang="en-US" altLang="ja-JP" sz="2600" kern="1200" dirty="0">
                          <a:solidFill>
                            <a:schemeClr val="dk1"/>
                          </a:solidFill>
                          <a:effectLst/>
                          <a:latin typeface="+mn-lt"/>
                          <a:ea typeface="+mn-ea"/>
                          <a:cs typeface="+mn-cs"/>
                          <a:sym typeface="Times New Roman" panose="02020603050405020304" pitchFamily="18" charset="0"/>
                        </a:rPr>
                        <a:t>→</a:t>
                      </a:r>
                      <a:r>
                        <a:rPr kumimoji="1" lang="ja-JP" altLang="ja-JP" sz="2600" kern="1200" dirty="0">
                          <a:solidFill>
                            <a:schemeClr val="dk1"/>
                          </a:solidFill>
                          <a:effectLst/>
                          <a:latin typeface="+mn-lt"/>
                          <a:ea typeface="+mn-ea"/>
                          <a:cs typeface="+mn-cs"/>
                        </a:rPr>
                        <a:t>　</a:t>
                      </a:r>
                      <a:r>
                        <a:rPr kumimoji="1" lang="en-US" altLang="ja-JP" sz="2600" kern="1200" dirty="0">
                          <a:solidFill>
                            <a:schemeClr val="dk1"/>
                          </a:solidFill>
                          <a:effectLst/>
                          <a:latin typeface="+mn-lt"/>
                          <a:ea typeface="+mn-ea"/>
                          <a:cs typeface="+mn-cs"/>
                        </a:rPr>
                        <a:t>2</a:t>
                      </a:r>
                      <a:r>
                        <a:rPr kumimoji="1" lang="ja-JP" altLang="ja-JP" sz="2600" kern="1200" dirty="0">
                          <a:solidFill>
                            <a:schemeClr val="dk1"/>
                          </a:solidFill>
                          <a:effectLst/>
                          <a:latin typeface="+mn-lt"/>
                          <a:ea typeface="+mn-ea"/>
                          <a:cs typeface="+mn-cs"/>
                        </a:rPr>
                        <a:t>単位</a:t>
                      </a:r>
                      <a:endParaRPr kumimoji="1" lang="en-US" altLang="ja-JP" sz="2600" kern="1200" dirty="0">
                        <a:solidFill>
                          <a:schemeClr val="dk1"/>
                        </a:solidFill>
                        <a:effectLst/>
                        <a:latin typeface="+mn-lt"/>
                        <a:ea typeface="+mn-ea"/>
                        <a:cs typeface="+mn-cs"/>
                      </a:endParaRPr>
                    </a:p>
                    <a:p>
                      <a:endParaRPr kumimoji="1" lang="en-US" altLang="ja-JP" sz="2600" kern="1200" dirty="0">
                        <a:solidFill>
                          <a:schemeClr val="dk1"/>
                        </a:solidFill>
                        <a:effectLst/>
                        <a:latin typeface="+mn-lt"/>
                        <a:ea typeface="+mn-ea"/>
                        <a:cs typeface="+mn-cs"/>
                      </a:endParaRPr>
                    </a:p>
                  </a:txBody>
                  <a:tcPr/>
                </a:tc>
                <a:tc>
                  <a:txBody>
                    <a:bodyPr/>
                    <a:lstStyle/>
                    <a:p>
                      <a:pPr algn="ctr">
                        <a:spcAft>
                          <a:spcPts val="0"/>
                        </a:spcAft>
                        <a:tabLst>
                          <a:tab pos="2700020" algn="ctr"/>
                        </a:tabLst>
                      </a:pPr>
                      <a:r>
                        <a:rPr lang="en-US" sz="2600" kern="100" dirty="0">
                          <a:effectLst/>
                          <a:latin typeface="+mj-ea"/>
                          <a:ea typeface="+mj-ea"/>
                          <a:cs typeface="Times New Roman" panose="02020603050405020304" pitchFamily="18" charset="0"/>
                        </a:rPr>
                        <a:t>12</a:t>
                      </a:r>
                      <a:r>
                        <a:rPr lang="ja-JP" sz="2600" kern="100" dirty="0">
                          <a:effectLst/>
                          <a:latin typeface="+mj-ea"/>
                          <a:ea typeface="+mj-ea"/>
                          <a:cs typeface="Times New Roman" panose="02020603050405020304" pitchFamily="18" charset="0"/>
                        </a:rPr>
                        <a:t>単位</a:t>
                      </a:r>
                    </a:p>
                  </a:txBody>
                  <a:tcPr marL="68580" marR="68580" marT="0" marB="0"/>
                </a:tc>
                <a:extLst>
                  <a:ext uri="{0D108BD9-81ED-4DB2-BD59-A6C34878D82A}">
                    <a16:rowId xmlns:a16="http://schemas.microsoft.com/office/drawing/2014/main" val="3776412927"/>
                  </a:ext>
                </a:extLst>
              </a:tr>
              <a:tr h="2617090">
                <a:tc>
                  <a:txBody>
                    <a:bodyPr/>
                    <a:lstStyle/>
                    <a:p>
                      <a:r>
                        <a:rPr kumimoji="1" lang="ja-JP" altLang="ja-JP" sz="2600" b="1" kern="1200" dirty="0">
                          <a:solidFill>
                            <a:schemeClr val="dk1"/>
                          </a:solidFill>
                          <a:effectLst/>
                          <a:latin typeface="+mn-lt"/>
                          <a:ea typeface="+mn-ea"/>
                          <a:cs typeface="+mn-cs"/>
                        </a:rPr>
                        <a:t>海外留学（</a:t>
                      </a:r>
                      <a:r>
                        <a:rPr kumimoji="1" lang="en-US" altLang="ja-JP" sz="2600" b="1" kern="1200" dirty="0">
                          <a:solidFill>
                            <a:schemeClr val="dk1"/>
                          </a:solidFill>
                          <a:effectLst/>
                          <a:latin typeface="+mn-lt"/>
                          <a:ea typeface="+mn-ea"/>
                          <a:cs typeface="+mn-cs"/>
                        </a:rPr>
                        <a:t>4</a:t>
                      </a:r>
                      <a:r>
                        <a:rPr kumimoji="1" lang="ja-JP" altLang="ja-JP" sz="2600" b="1" kern="1200" dirty="0">
                          <a:solidFill>
                            <a:schemeClr val="dk1"/>
                          </a:solidFill>
                          <a:effectLst/>
                          <a:latin typeface="+mn-lt"/>
                          <a:ea typeface="+mn-ea"/>
                          <a:cs typeface="+mn-cs"/>
                        </a:rPr>
                        <a:t>ヶ月以上）</a:t>
                      </a:r>
                      <a:r>
                        <a:rPr kumimoji="1" lang="ja-JP" altLang="en-US" sz="2600" b="1" kern="1200" dirty="0">
                          <a:solidFill>
                            <a:schemeClr val="dk1"/>
                          </a:solidFill>
                          <a:effectLst/>
                          <a:latin typeface="+mn-lt"/>
                          <a:ea typeface="+mn-ea"/>
                          <a:cs typeface="+mn-cs"/>
                        </a:rPr>
                        <a:t>→　</a:t>
                      </a:r>
                      <a:r>
                        <a:rPr kumimoji="1" lang="en-US" altLang="ja-JP" sz="2600" b="1" kern="1200" dirty="0">
                          <a:solidFill>
                            <a:schemeClr val="dk1"/>
                          </a:solidFill>
                          <a:effectLst/>
                          <a:latin typeface="+mn-lt"/>
                          <a:ea typeface="+mn-ea"/>
                          <a:cs typeface="+mn-cs"/>
                        </a:rPr>
                        <a:t>6</a:t>
                      </a:r>
                      <a:r>
                        <a:rPr kumimoji="1" lang="ja-JP" altLang="en-US" sz="2600" b="1" kern="1200" dirty="0">
                          <a:solidFill>
                            <a:schemeClr val="dk1"/>
                          </a:solidFill>
                          <a:effectLst/>
                          <a:latin typeface="+mn-lt"/>
                          <a:ea typeface="+mn-ea"/>
                          <a:cs typeface="+mn-cs"/>
                        </a:rPr>
                        <a:t>単位～</a:t>
                      </a:r>
                      <a:endParaRPr kumimoji="1" lang="en-US" altLang="ja-JP" sz="2600" b="1" kern="1200" dirty="0">
                        <a:solidFill>
                          <a:schemeClr val="dk1"/>
                        </a:solidFill>
                        <a:effectLst/>
                        <a:latin typeface="+mn-lt"/>
                        <a:ea typeface="+mn-ea"/>
                        <a:cs typeface="+mn-cs"/>
                      </a:endParaRPr>
                    </a:p>
                    <a:p>
                      <a:r>
                        <a:rPr kumimoji="1" lang="ja-JP" altLang="en-US" sz="2600" dirty="0"/>
                        <a:t>＋</a:t>
                      </a:r>
                      <a:endParaRPr kumimoji="1" lang="en-US" altLang="ja-JP" sz="2600" dirty="0"/>
                    </a:p>
                    <a:p>
                      <a:r>
                        <a:rPr kumimoji="1" lang="en-US" altLang="ja-JP" sz="2600" b="1" kern="1200" dirty="0">
                          <a:solidFill>
                            <a:schemeClr val="dk1"/>
                          </a:solidFill>
                          <a:effectLst/>
                          <a:latin typeface="+mn-lt"/>
                          <a:ea typeface="+mn-ea"/>
                          <a:cs typeface="+mn-cs"/>
                        </a:rPr>
                        <a:t>GLP</a:t>
                      </a:r>
                      <a:r>
                        <a:rPr kumimoji="1" lang="ja-JP" altLang="ja-JP" sz="2600" b="1" kern="1200" dirty="0">
                          <a:solidFill>
                            <a:schemeClr val="dk1"/>
                          </a:solidFill>
                          <a:effectLst/>
                          <a:latin typeface="+mn-lt"/>
                          <a:ea typeface="+mn-ea"/>
                          <a:cs typeface="+mn-cs"/>
                        </a:rPr>
                        <a:t>指定科目群</a:t>
                      </a:r>
                      <a:endParaRPr kumimoji="1" lang="ja-JP" altLang="ja-JP" sz="2600" kern="1200" dirty="0">
                        <a:solidFill>
                          <a:schemeClr val="dk1"/>
                        </a:solidFill>
                        <a:effectLst/>
                        <a:latin typeface="+mn-lt"/>
                        <a:ea typeface="+mn-ea"/>
                        <a:cs typeface="+mn-cs"/>
                      </a:endParaRPr>
                    </a:p>
                    <a:p>
                      <a:pPr lvl="0"/>
                      <a:r>
                        <a:rPr kumimoji="1" lang="ja-JP" altLang="ja-JP" sz="2600" kern="1200" dirty="0">
                          <a:solidFill>
                            <a:schemeClr val="dk1"/>
                          </a:solidFill>
                          <a:effectLst/>
                          <a:latin typeface="+mn-lt"/>
                          <a:ea typeface="+mn-ea"/>
                          <a:cs typeface="+mn-cs"/>
                        </a:rPr>
                        <a:t>社会学部が提供する</a:t>
                      </a:r>
                      <a:r>
                        <a:rPr kumimoji="1" lang="en-US" altLang="ja-JP" sz="2600" kern="1200" dirty="0" err="1">
                          <a:solidFill>
                            <a:schemeClr val="dk1"/>
                          </a:solidFill>
                          <a:effectLst/>
                          <a:latin typeface="+mn-lt"/>
                          <a:ea typeface="+mn-ea"/>
                          <a:cs typeface="+mn-cs"/>
                        </a:rPr>
                        <a:t>EplusOne</a:t>
                      </a:r>
                      <a:r>
                        <a:rPr kumimoji="1" lang="ja-JP" altLang="ja-JP" sz="2600" kern="1200" dirty="0">
                          <a:solidFill>
                            <a:schemeClr val="dk1"/>
                          </a:solidFill>
                          <a:effectLst/>
                          <a:latin typeface="+mn-lt"/>
                          <a:ea typeface="+mn-ea"/>
                          <a:cs typeface="+mn-cs"/>
                        </a:rPr>
                        <a:t>（英語、他言語）</a:t>
                      </a:r>
                      <a:r>
                        <a:rPr kumimoji="1" lang="en-US" altLang="ja-JP" sz="2600" kern="1200" dirty="0">
                          <a:solidFill>
                            <a:schemeClr val="dk1"/>
                          </a:solidFill>
                          <a:effectLst/>
                          <a:latin typeface="+mn-lt"/>
                          <a:ea typeface="+mn-ea"/>
                          <a:cs typeface="+mn-cs"/>
                        </a:rPr>
                        <a:t>GLP</a:t>
                      </a:r>
                      <a:r>
                        <a:rPr kumimoji="1" lang="ja-JP" altLang="ja-JP" sz="2600" kern="1200" dirty="0">
                          <a:solidFill>
                            <a:schemeClr val="dk1"/>
                          </a:solidFill>
                          <a:effectLst/>
                          <a:latin typeface="+mn-lt"/>
                          <a:ea typeface="+mn-ea"/>
                          <a:cs typeface="+mn-cs"/>
                        </a:rPr>
                        <a:t>指定科目</a:t>
                      </a:r>
                    </a:p>
                    <a:p>
                      <a:pPr lvl="0"/>
                      <a:r>
                        <a:rPr kumimoji="1" lang="ja-JP" altLang="ja-JP" sz="2600" kern="1200" dirty="0">
                          <a:solidFill>
                            <a:schemeClr val="dk1"/>
                          </a:solidFill>
                          <a:effectLst/>
                          <a:latin typeface="+mn-lt"/>
                          <a:ea typeface="+mn-ea"/>
                          <a:cs typeface="+mn-cs"/>
                        </a:rPr>
                        <a:t>法・商・経済学部が提供する</a:t>
                      </a:r>
                      <a:r>
                        <a:rPr kumimoji="1" lang="en-US" altLang="ja-JP" sz="2600" kern="1200" dirty="0">
                          <a:solidFill>
                            <a:schemeClr val="dk1"/>
                          </a:solidFill>
                          <a:effectLst/>
                          <a:latin typeface="+mn-lt"/>
                          <a:ea typeface="+mn-ea"/>
                          <a:cs typeface="+mn-cs"/>
                        </a:rPr>
                        <a:t>GLP</a:t>
                      </a:r>
                      <a:r>
                        <a:rPr kumimoji="1" lang="ja-JP" altLang="ja-JP" sz="2600" kern="1200" dirty="0">
                          <a:solidFill>
                            <a:schemeClr val="dk1"/>
                          </a:solidFill>
                          <a:effectLst/>
                          <a:latin typeface="+mn-lt"/>
                          <a:ea typeface="+mn-ea"/>
                          <a:cs typeface="+mn-cs"/>
                        </a:rPr>
                        <a:t>指定科目</a:t>
                      </a:r>
                    </a:p>
                    <a:p>
                      <a:r>
                        <a:rPr kumimoji="1" lang="ja-JP" altLang="ja-JP" sz="2600" kern="1200" dirty="0">
                          <a:solidFill>
                            <a:schemeClr val="dk1"/>
                          </a:solidFill>
                          <a:effectLst/>
                          <a:latin typeface="+mn-lt"/>
                          <a:ea typeface="+mn-ea"/>
                          <a:cs typeface="+mn-cs"/>
                        </a:rPr>
                        <a:t>短期留学（</a:t>
                      </a:r>
                      <a:r>
                        <a:rPr kumimoji="1" lang="en-US" altLang="ja-JP" sz="2600" kern="1200" dirty="0">
                          <a:solidFill>
                            <a:schemeClr val="dk1"/>
                          </a:solidFill>
                          <a:effectLst/>
                          <a:latin typeface="+mn-lt"/>
                          <a:ea typeface="+mn-ea"/>
                          <a:cs typeface="+mn-cs"/>
                        </a:rPr>
                        <a:t>2</a:t>
                      </a:r>
                      <a:r>
                        <a:rPr kumimoji="1" lang="ja-JP" altLang="ja-JP" sz="2600" kern="1200" dirty="0">
                          <a:solidFill>
                            <a:schemeClr val="dk1"/>
                          </a:solidFill>
                          <a:effectLst/>
                          <a:latin typeface="+mn-lt"/>
                          <a:ea typeface="+mn-ea"/>
                          <a:cs typeface="+mn-cs"/>
                        </a:rPr>
                        <a:t>単位</a:t>
                      </a:r>
                      <a:r>
                        <a:rPr kumimoji="1" lang="ja-JP" altLang="en-US" sz="2600" kern="1200" dirty="0">
                          <a:solidFill>
                            <a:schemeClr val="dk1"/>
                          </a:solidFill>
                          <a:effectLst/>
                          <a:latin typeface="+mn-lt"/>
                          <a:ea typeface="+mn-ea"/>
                          <a:cs typeface="+mn-cs"/>
                        </a:rPr>
                        <a:t>～）</a:t>
                      </a:r>
                      <a:endParaRPr kumimoji="1" lang="en-US" altLang="ja-JP" sz="2600" kern="1200" dirty="0">
                        <a:solidFill>
                          <a:schemeClr val="dk1"/>
                        </a:solidFill>
                        <a:effectLst/>
                        <a:latin typeface="+mn-lt"/>
                        <a:ea typeface="+mn-ea"/>
                        <a:cs typeface="+mn-cs"/>
                      </a:endParaRPr>
                    </a:p>
                  </a:txBody>
                  <a:tcPr/>
                </a:tc>
                <a:tc>
                  <a:txBody>
                    <a:bodyPr/>
                    <a:lstStyle/>
                    <a:p>
                      <a:pPr algn="ctr">
                        <a:spcAft>
                          <a:spcPts val="0"/>
                        </a:spcAft>
                        <a:tabLst>
                          <a:tab pos="2700020" algn="ctr"/>
                        </a:tabLst>
                      </a:pPr>
                      <a:r>
                        <a:rPr lang="en-US" altLang="ja-JP" sz="2600" kern="100" dirty="0">
                          <a:effectLst/>
                          <a:latin typeface="+mj-ea"/>
                          <a:ea typeface="+mj-ea"/>
                          <a:cs typeface="Times New Roman" panose="02020603050405020304" pitchFamily="18" charset="0"/>
                        </a:rPr>
                        <a:t>24</a:t>
                      </a:r>
                      <a:r>
                        <a:rPr lang="ja-JP" sz="2600" kern="100" dirty="0">
                          <a:effectLst/>
                          <a:latin typeface="+mj-ea"/>
                          <a:ea typeface="+mj-ea"/>
                          <a:cs typeface="Times New Roman" panose="02020603050405020304" pitchFamily="18" charset="0"/>
                        </a:rPr>
                        <a:t>単位～ </a:t>
                      </a:r>
                    </a:p>
                  </a:txBody>
                  <a:tcPr marL="68580" marR="68580" marT="0" marB="0"/>
                </a:tc>
                <a:extLst>
                  <a:ext uri="{0D108BD9-81ED-4DB2-BD59-A6C34878D82A}">
                    <a16:rowId xmlns:a16="http://schemas.microsoft.com/office/drawing/2014/main" val="3730294313"/>
                  </a:ext>
                </a:extLst>
              </a:tr>
              <a:tr h="480129">
                <a:tc>
                  <a:txBody>
                    <a:bodyPr/>
                    <a:lstStyle/>
                    <a:p>
                      <a:pPr algn="r"/>
                      <a:r>
                        <a:rPr kumimoji="1" lang="ja-JP" altLang="en-US" sz="2600" b="1" dirty="0"/>
                        <a:t>計</a:t>
                      </a:r>
                    </a:p>
                  </a:txBody>
                  <a:tcPr/>
                </a:tc>
                <a:tc>
                  <a:txBody>
                    <a:bodyPr/>
                    <a:lstStyle/>
                    <a:p>
                      <a:pPr algn="ctr">
                        <a:spcAft>
                          <a:spcPts val="0"/>
                        </a:spcAft>
                        <a:tabLst>
                          <a:tab pos="2700020" algn="ctr"/>
                        </a:tabLst>
                      </a:pPr>
                      <a:r>
                        <a:rPr lang="en-US" altLang="ja-JP" sz="2600" b="1" kern="100" dirty="0">
                          <a:effectLst/>
                          <a:latin typeface="+mj-ea"/>
                          <a:ea typeface="+mj-ea"/>
                          <a:cs typeface="Times New Roman" panose="02020603050405020304" pitchFamily="18" charset="0"/>
                        </a:rPr>
                        <a:t>36</a:t>
                      </a:r>
                      <a:r>
                        <a:rPr lang="ja-JP" sz="2600" b="1" kern="100" dirty="0">
                          <a:effectLst/>
                          <a:latin typeface="+mj-ea"/>
                          <a:ea typeface="+mj-ea"/>
                          <a:cs typeface="Times New Roman" panose="02020603050405020304" pitchFamily="18" charset="0"/>
                        </a:rPr>
                        <a:t>単位～</a:t>
                      </a:r>
                    </a:p>
                  </a:txBody>
                  <a:tcPr marL="68580" marR="68580" marT="0" marB="0"/>
                </a:tc>
                <a:extLst>
                  <a:ext uri="{0D108BD9-81ED-4DB2-BD59-A6C34878D82A}">
                    <a16:rowId xmlns:a16="http://schemas.microsoft.com/office/drawing/2014/main" val="3126340290"/>
                  </a:ext>
                </a:extLst>
              </a:tr>
            </a:tbl>
          </a:graphicData>
        </a:graphic>
      </p:graphicFrame>
    </p:spTree>
    <p:extLst>
      <p:ext uri="{BB962C8B-B14F-4D97-AF65-F5344CB8AC3E}">
        <p14:creationId xmlns:p14="http://schemas.microsoft.com/office/powerpoint/2010/main" val="5604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a:t>GLP</a:t>
            </a:r>
            <a:r>
              <a:rPr kumimoji="1" lang="ja-JP" altLang="en-US" dirty="0"/>
              <a:t>科目</a:t>
            </a:r>
          </a:p>
        </p:txBody>
      </p:sp>
      <p:sp>
        <p:nvSpPr>
          <p:cNvPr id="3" name="サブタイトル 2"/>
          <p:cNvSpPr>
            <a:spLocks noGrp="1"/>
          </p:cNvSpPr>
          <p:nvPr>
            <p:ph type="subTitle" idx="1"/>
          </p:nvPr>
        </p:nvSpPr>
        <p:spPr/>
        <p:txBody>
          <a:bodyPr/>
          <a:lstStyle/>
          <a:p>
            <a:r>
              <a:rPr kumimoji="1" lang="ja-JP" altLang="en-US" dirty="0"/>
              <a:t>コア科目、</a:t>
            </a:r>
            <a:r>
              <a:rPr kumimoji="1" lang="en-US" altLang="ja-JP" dirty="0"/>
              <a:t>GLP</a:t>
            </a:r>
            <a:r>
              <a:rPr kumimoji="1" lang="ja-JP" altLang="en-US" dirty="0"/>
              <a:t>指定科目など</a:t>
            </a:r>
          </a:p>
        </p:txBody>
      </p:sp>
    </p:spTree>
    <p:extLst>
      <p:ext uri="{BB962C8B-B14F-4D97-AF65-F5344CB8AC3E}">
        <p14:creationId xmlns:p14="http://schemas.microsoft.com/office/powerpoint/2010/main" val="2233067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GLP</a:t>
            </a:r>
            <a:r>
              <a:rPr kumimoji="1" lang="ja-JP" altLang="en-US" dirty="0"/>
              <a:t>コア（必修）科目</a:t>
            </a:r>
          </a:p>
        </p:txBody>
      </p:sp>
      <p:sp>
        <p:nvSpPr>
          <p:cNvPr id="3" name="コンテンツ プレースホルダー 2"/>
          <p:cNvSpPr>
            <a:spLocks noGrp="1"/>
          </p:cNvSpPr>
          <p:nvPr>
            <p:ph idx="1"/>
          </p:nvPr>
        </p:nvSpPr>
        <p:spPr>
          <a:xfrm>
            <a:off x="676656" y="5107576"/>
            <a:ext cx="10753725" cy="1083673"/>
          </a:xfrm>
        </p:spPr>
        <p:txBody>
          <a:bodyPr>
            <a:normAutofit/>
          </a:bodyPr>
          <a:lstStyle/>
          <a:p>
            <a:endParaRPr lang="en-US" altLang="ja-JP" dirty="0"/>
          </a:p>
          <a:p>
            <a:pPr algn="ctr"/>
            <a:r>
              <a:rPr kumimoji="1" lang="ja-JP" altLang="en-US" sz="3200" dirty="0"/>
              <a:t>＊＊　コア科目は全部英語で行われます　＊＊</a:t>
            </a:r>
          </a:p>
        </p:txBody>
      </p:sp>
      <p:graphicFrame>
        <p:nvGraphicFramePr>
          <p:cNvPr id="5" name="表 4"/>
          <p:cNvGraphicFramePr>
            <a:graphicFrameLocks noGrp="1"/>
          </p:cNvGraphicFramePr>
          <p:nvPr>
            <p:extLst>
              <p:ext uri="{D42A27DB-BD31-4B8C-83A1-F6EECF244321}">
                <p14:modId xmlns:p14="http://schemas.microsoft.com/office/powerpoint/2010/main" val="1873758333"/>
              </p:ext>
            </p:extLst>
          </p:nvPr>
        </p:nvGraphicFramePr>
        <p:xfrm>
          <a:off x="676656" y="1947572"/>
          <a:ext cx="10152453" cy="2975882"/>
        </p:xfrm>
        <a:graphic>
          <a:graphicData uri="http://schemas.openxmlformats.org/drawingml/2006/table">
            <a:tbl>
              <a:tblPr firstRow="1" bandRow="1">
                <a:tableStyleId>{5C22544A-7EE6-4342-B048-85BDC9FD1C3A}</a:tableStyleId>
              </a:tblPr>
              <a:tblGrid>
                <a:gridCol w="3384151">
                  <a:extLst>
                    <a:ext uri="{9D8B030D-6E8A-4147-A177-3AD203B41FA5}">
                      <a16:colId xmlns:a16="http://schemas.microsoft.com/office/drawing/2014/main" val="953020552"/>
                    </a:ext>
                  </a:extLst>
                </a:gridCol>
                <a:gridCol w="3384151">
                  <a:extLst>
                    <a:ext uri="{9D8B030D-6E8A-4147-A177-3AD203B41FA5}">
                      <a16:colId xmlns:a16="http://schemas.microsoft.com/office/drawing/2014/main" val="4094290909"/>
                    </a:ext>
                  </a:extLst>
                </a:gridCol>
                <a:gridCol w="3384151">
                  <a:extLst>
                    <a:ext uri="{9D8B030D-6E8A-4147-A177-3AD203B41FA5}">
                      <a16:colId xmlns:a16="http://schemas.microsoft.com/office/drawing/2014/main" val="265792774"/>
                    </a:ext>
                  </a:extLst>
                </a:gridCol>
              </a:tblGrid>
              <a:tr h="750842">
                <a:tc>
                  <a:txBody>
                    <a:bodyPr/>
                    <a:lstStyle/>
                    <a:p>
                      <a:pPr algn="ctr"/>
                      <a:r>
                        <a:rPr kumimoji="1" lang="en-US" altLang="ja-JP" sz="3200" dirty="0"/>
                        <a:t>2</a:t>
                      </a:r>
                      <a:r>
                        <a:rPr kumimoji="1" lang="ja-JP" altLang="en-US" sz="3200" dirty="0"/>
                        <a:t>年</a:t>
                      </a:r>
                    </a:p>
                  </a:txBody>
                  <a:tcPr/>
                </a:tc>
                <a:tc>
                  <a:txBody>
                    <a:bodyPr/>
                    <a:lstStyle/>
                    <a:p>
                      <a:pPr algn="ctr"/>
                      <a:r>
                        <a:rPr kumimoji="1" lang="en-US" altLang="ja-JP" sz="3200" dirty="0"/>
                        <a:t>3</a:t>
                      </a:r>
                      <a:r>
                        <a:rPr kumimoji="1" lang="ja-JP" altLang="en-US" sz="3200" dirty="0"/>
                        <a:t>年</a:t>
                      </a:r>
                    </a:p>
                  </a:txBody>
                  <a:tcPr/>
                </a:tc>
                <a:tc>
                  <a:txBody>
                    <a:bodyPr/>
                    <a:lstStyle/>
                    <a:p>
                      <a:pPr algn="ctr"/>
                      <a:r>
                        <a:rPr kumimoji="1" lang="en-US" altLang="ja-JP" sz="3200" dirty="0"/>
                        <a:t>4</a:t>
                      </a:r>
                      <a:r>
                        <a:rPr kumimoji="1" lang="ja-JP" altLang="en-US" sz="3200" dirty="0"/>
                        <a:t>年</a:t>
                      </a:r>
                    </a:p>
                  </a:txBody>
                  <a:tcPr/>
                </a:tc>
                <a:extLst>
                  <a:ext uri="{0D108BD9-81ED-4DB2-BD59-A6C34878D82A}">
                    <a16:rowId xmlns:a16="http://schemas.microsoft.com/office/drawing/2014/main" val="416359199"/>
                  </a:ext>
                </a:extLst>
              </a:tr>
              <a:tr h="2134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8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dirty="0"/>
                        <a:t>GLP</a:t>
                      </a:r>
                      <a:r>
                        <a:rPr kumimoji="1" lang="ja-JP" altLang="en-US" sz="2800" dirty="0"/>
                        <a:t>セミナー　</a:t>
                      </a:r>
                      <a:endParaRPr kumimoji="1" lang="en-US" altLang="ja-JP" sz="28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dirty="0"/>
                        <a:t>（</a:t>
                      </a:r>
                      <a:r>
                        <a:rPr kumimoji="1" lang="en-US" altLang="ja-JP" sz="2800" dirty="0"/>
                        <a:t>4</a:t>
                      </a:r>
                      <a:r>
                        <a:rPr kumimoji="1" lang="ja-JP" altLang="en-US" sz="2800" dirty="0"/>
                        <a:t>単位）</a:t>
                      </a:r>
                      <a:endParaRPr kumimoji="1" lang="en-US" altLang="ja-JP" sz="2800" dirty="0"/>
                    </a:p>
                    <a:p>
                      <a:pPr algn="ctr"/>
                      <a:endParaRPr kumimoji="1" lang="ja-JP" altLang="en-US" sz="2800" dirty="0"/>
                    </a:p>
                  </a:txBody>
                  <a:tcPr/>
                </a:tc>
                <a:tc>
                  <a:txBody>
                    <a:bodyPr/>
                    <a:lstStyle/>
                    <a:p>
                      <a:pPr algn="ctr"/>
                      <a:endParaRPr kumimoji="1" lang="en-US" altLang="ja-JP" sz="2800" dirty="0"/>
                    </a:p>
                    <a:p>
                      <a:pPr algn="ctr"/>
                      <a:r>
                        <a:rPr kumimoji="1" lang="ja-JP" altLang="en-US" sz="2800" dirty="0"/>
                        <a:t>留学</a:t>
                      </a:r>
                    </a:p>
                  </a:txBody>
                  <a:tcPr/>
                </a:tc>
                <a:tc>
                  <a:txBody>
                    <a:bodyPr/>
                    <a:lstStyle/>
                    <a:p>
                      <a:pPr algn="ctr"/>
                      <a:r>
                        <a:rPr lang="en-US" altLang="ja-JP" sz="2800" dirty="0"/>
                        <a:t>GLP</a:t>
                      </a:r>
                      <a:r>
                        <a:rPr lang="ja-JP" altLang="en-US" sz="2800" dirty="0"/>
                        <a:t>セミナー　</a:t>
                      </a:r>
                      <a:endParaRPr lang="en-US" altLang="ja-JP" sz="2800" dirty="0"/>
                    </a:p>
                    <a:p>
                      <a:pPr algn="ctr"/>
                      <a:r>
                        <a:rPr lang="ja-JP" altLang="en-US" sz="2800" dirty="0"/>
                        <a:t>（</a:t>
                      </a:r>
                      <a:r>
                        <a:rPr lang="en-US" altLang="ja-JP" sz="2800" dirty="0"/>
                        <a:t>4</a:t>
                      </a:r>
                      <a:r>
                        <a:rPr lang="ja-JP" altLang="en-US" sz="2800" dirty="0"/>
                        <a:t>単位）</a:t>
                      </a:r>
                      <a:endParaRPr lang="en-US" altLang="ja-JP" sz="2800" dirty="0"/>
                    </a:p>
                    <a:p>
                      <a:pPr algn="ctr"/>
                      <a:r>
                        <a:rPr kumimoji="1" lang="ja-JP" altLang="en-US" sz="2800" dirty="0"/>
                        <a:t>企画と実践　</a:t>
                      </a:r>
                      <a:endParaRPr kumimoji="1" lang="en-US" altLang="ja-JP" sz="2800" dirty="0"/>
                    </a:p>
                    <a:p>
                      <a:pPr algn="ctr"/>
                      <a:r>
                        <a:rPr kumimoji="1" lang="ja-JP" altLang="en-US" sz="2800" dirty="0"/>
                        <a:t>（</a:t>
                      </a:r>
                      <a:r>
                        <a:rPr kumimoji="1" lang="en-US" altLang="ja-JP" sz="2800" dirty="0"/>
                        <a:t>4</a:t>
                      </a:r>
                      <a:r>
                        <a:rPr kumimoji="1" lang="ja-JP" altLang="en-US" sz="2800" dirty="0"/>
                        <a:t>単位）</a:t>
                      </a:r>
                      <a:endParaRPr kumimoji="1" lang="en-US" altLang="ja-JP" sz="2800" dirty="0"/>
                    </a:p>
                    <a:p>
                      <a:pPr algn="ctr"/>
                      <a:endParaRPr kumimoji="1" lang="ja-JP" altLang="en-US" sz="2800" dirty="0"/>
                    </a:p>
                  </a:txBody>
                  <a:tcPr/>
                </a:tc>
                <a:extLst>
                  <a:ext uri="{0D108BD9-81ED-4DB2-BD59-A6C34878D82A}">
                    <a16:rowId xmlns:a16="http://schemas.microsoft.com/office/drawing/2014/main" val="3921857325"/>
                  </a:ext>
                </a:extLst>
              </a:tr>
            </a:tbl>
          </a:graphicData>
        </a:graphic>
      </p:graphicFrame>
    </p:spTree>
    <p:extLst>
      <p:ext uri="{BB962C8B-B14F-4D97-AF65-F5344CB8AC3E}">
        <p14:creationId xmlns:p14="http://schemas.microsoft.com/office/powerpoint/2010/main" val="3760789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57224" y="248980"/>
            <a:ext cx="10772775" cy="1658198"/>
          </a:xfrm>
        </p:spPr>
        <p:txBody>
          <a:bodyPr/>
          <a:lstStyle/>
          <a:p>
            <a:r>
              <a:rPr kumimoji="1" lang="ja-JP" altLang="en-US" dirty="0"/>
              <a:t>コア：</a:t>
            </a:r>
            <a:r>
              <a:rPr kumimoji="1" lang="en-US" altLang="ja-JP" dirty="0"/>
              <a:t>GLP</a:t>
            </a:r>
            <a:r>
              <a:rPr kumimoji="1" lang="ja-JP" altLang="en-US" dirty="0"/>
              <a:t>セミナー　（デール担当）</a:t>
            </a:r>
          </a:p>
        </p:txBody>
      </p:sp>
      <p:sp>
        <p:nvSpPr>
          <p:cNvPr id="3" name="コンテンツ プレースホルダー 2"/>
          <p:cNvSpPr>
            <a:spLocks noGrp="1"/>
          </p:cNvSpPr>
          <p:nvPr>
            <p:ph idx="1"/>
          </p:nvPr>
        </p:nvSpPr>
        <p:spPr>
          <a:xfrm>
            <a:off x="657223" y="1639020"/>
            <a:ext cx="7530727" cy="4879348"/>
          </a:xfrm>
        </p:spPr>
        <p:txBody>
          <a:bodyPr>
            <a:normAutofit/>
          </a:bodyPr>
          <a:lstStyle/>
          <a:p>
            <a:pPr>
              <a:lnSpc>
                <a:spcPct val="100000"/>
              </a:lnSpc>
            </a:pPr>
            <a:r>
              <a:rPr kumimoji="1" lang="en-US" altLang="ja-JP" dirty="0"/>
              <a:t>GLP</a:t>
            </a:r>
            <a:r>
              <a:rPr kumimoji="1" lang="ja-JP" altLang="en-US" dirty="0"/>
              <a:t>学生限定（基礎科目（</a:t>
            </a:r>
            <a:r>
              <a:rPr kumimoji="1" lang="en-US" altLang="ja-JP" dirty="0"/>
              <a:t>2</a:t>
            </a:r>
            <a:r>
              <a:rPr kumimoji="1" lang="ja-JP" altLang="en-US" dirty="0"/>
              <a:t>年生）・発展科目（</a:t>
            </a:r>
            <a:r>
              <a:rPr lang="en-US" altLang="ja-JP" dirty="0"/>
              <a:t>3</a:t>
            </a:r>
            <a:r>
              <a:rPr lang="ja-JP" altLang="en-US" dirty="0"/>
              <a:t>～</a:t>
            </a:r>
            <a:r>
              <a:rPr lang="en-US" altLang="ja-JP" dirty="0"/>
              <a:t>4</a:t>
            </a:r>
            <a:r>
              <a:rPr lang="ja-JP" altLang="en-US" dirty="0"/>
              <a:t>年生））</a:t>
            </a:r>
            <a:endParaRPr kumimoji="1" lang="en-US" altLang="ja-JP" dirty="0"/>
          </a:p>
          <a:p>
            <a:pPr>
              <a:lnSpc>
                <a:spcPct val="100000"/>
              </a:lnSpc>
            </a:pPr>
            <a:r>
              <a:rPr lang="ja-JP" altLang="en-US" dirty="0"/>
              <a:t>通年・月曜日</a:t>
            </a:r>
            <a:r>
              <a:rPr lang="en-US" altLang="ja-JP" dirty="0"/>
              <a:t>3</a:t>
            </a:r>
            <a:r>
              <a:rPr lang="ja-JP" altLang="en-US" dirty="0"/>
              <a:t>限（変更する可能性はあります）</a:t>
            </a:r>
            <a:endParaRPr lang="en-US" altLang="ja-JP" dirty="0"/>
          </a:p>
          <a:p>
            <a:pPr>
              <a:lnSpc>
                <a:spcPct val="100000"/>
              </a:lnSpc>
            </a:pPr>
            <a:endParaRPr lang="en-US" altLang="ja-JP" dirty="0"/>
          </a:p>
          <a:p>
            <a:pPr>
              <a:lnSpc>
                <a:spcPct val="100000"/>
              </a:lnSpc>
            </a:pPr>
            <a:r>
              <a:rPr kumimoji="1" lang="en-US" altLang="ja-JP" dirty="0"/>
              <a:t>GLP</a:t>
            </a:r>
            <a:r>
              <a:rPr kumimoji="1" lang="ja-JP" altLang="en-US" dirty="0"/>
              <a:t>学生の交流場～</a:t>
            </a:r>
            <a:r>
              <a:rPr kumimoji="1" lang="en-US" altLang="ja-JP" dirty="0"/>
              <a:t>2</a:t>
            </a:r>
            <a:r>
              <a:rPr kumimoji="1" lang="ja-JP" altLang="en-US" dirty="0"/>
              <a:t>年生と</a:t>
            </a:r>
            <a:r>
              <a:rPr kumimoji="1" lang="en-US" altLang="ja-JP" dirty="0"/>
              <a:t>4</a:t>
            </a:r>
            <a:r>
              <a:rPr kumimoji="1" lang="ja-JP" altLang="en-US" dirty="0"/>
              <a:t>年生が一緒に受講する</a:t>
            </a:r>
            <a:endParaRPr kumimoji="1" lang="en-US" altLang="ja-JP" dirty="0"/>
          </a:p>
          <a:p>
            <a:pPr>
              <a:lnSpc>
                <a:spcPct val="100000"/>
              </a:lnSpc>
            </a:pPr>
            <a:r>
              <a:rPr kumimoji="1" lang="ja-JP" altLang="en-US" dirty="0"/>
              <a:t>（</a:t>
            </a:r>
            <a:r>
              <a:rPr kumimoji="1" lang="en-US" altLang="ja-JP" dirty="0"/>
              <a:t>2019</a:t>
            </a:r>
            <a:r>
              <a:rPr kumimoji="1" lang="ja-JP" altLang="en-US" dirty="0"/>
              <a:t>年から？）</a:t>
            </a:r>
            <a:endParaRPr kumimoji="1" lang="en-US" altLang="ja-JP" dirty="0"/>
          </a:p>
          <a:p>
            <a:pPr>
              <a:lnSpc>
                <a:spcPct val="100000"/>
              </a:lnSpc>
            </a:pPr>
            <a:endParaRPr lang="en-US" altLang="ja-JP" dirty="0"/>
          </a:p>
          <a:p>
            <a:pPr>
              <a:lnSpc>
                <a:spcPct val="100000"/>
              </a:lnSpc>
            </a:pPr>
            <a:r>
              <a:rPr kumimoji="1" lang="ja-JP" altLang="en-US" dirty="0"/>
              <a:t>英語で、学生の関心分野によって論文を読んだり、ディスカッションしたりする。</a:t>
            </a:r>
            <a:endParaRPr kumimoji="1" lang="en-US" altLang="ja-JP" dirty="0"/>
          </a:p>
        </p:txBody>
      </p:sp>
      <p:pic>
        <p:nvPicPr>
          <p:cNvPr id="3074" name="Picture 2" descr="「fun discussion」の画像検索結果"/>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87950" y="2683901"/>
            <a:ext cx="3524251" cy="2371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304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B30E96-CECE-49BD-BD3B-D4DC0EA950F4}"/>
              </a:ext>
            </a:extLst>
          </p:cNvPr>
          <p:cNvSpPr>
            <a:spLocks noGrp="1"/>
          </p:cNvSpPr>
          <p:nvPr>
            <p:ph type="title"/>
          </p:nvPr>
        </p:nvSpPr>
        <p:spPr/>
        <p:txBody>
          <a:bodyPr/>
          <a:lstStyle/>
          <a:p>
            <a:r>
              <a:rPr lang="en-US" altLang="ja-JP" dirty="0"/>
              <a:t>GLP</a:t>
            </a:r>
            <a:r>
              <a:rPr lang="ja-JP" altLang="en-US" dirty="0"/>
              <a:t>シンポジウム・ワークショップ</a:t>
            </a:r>
            <a:endParaRPr kumimoji="1" lang="ja-JP" altLang="en-US" dirty="0"/>
          </a:p>
        </p:txBody>
      </p:sp>
      <p:sp>
        <p:nvSpPr>
          <p:cNvPr id="3" name="コンテンツ プレースホルダー 2">
            <a:extLst>
              <a:ext uri="{FF2B5EF4-FFF2-40B4-BE49-F238E27FC236}">
                <a16:creationId xmlns:a16="http://schemas.microsoft.com/office/drawing/2014/main" id="{AD47416F-4EF9-4108-8213-13F9A2F5DA8C}"/>
              </a:ext>
            </a:extLst>
          </p:cNvPr>
          <p:cNvSpPr>
            <a:spLocks noGrp="1"/>
          </p:cNvSpPr>
          <p:nvPr>
            <p:ph idx="1"/>
          </p:nvPr>
        </p:nvSpPr>
        <p:spPr>
          <a:xfrm>
            <a:off x="677333" y="1851378"/>
            <a:ext cx="7416800" cy="4752622"/>
          </a:xfrm>
        </p:spPr>
        <p:txBody>
          <a:bodyPr>
            <a:normAutofit fontScale="85000" lnSpcReduction="20000"/>
          </a:bodyPr>
          <a:lstStyle/>
          <a:p>
            <a:pPr>
              <a:lnSpc>
                <a:spcPct val="110000"/>
              </a:lnSpc>
            </a:pPr>
            <a:r>
              <a:rPr kumimoji="1" lang="en-US" altLang="ja-JP" dirty="0"/>
              <a:t>GLP</a:t>
            </a:r>
            <a:r>
              <a:rPr kumimoji="1" lang="ja-JP" altLang="en-US" dirty="0"/>
              <a:t>一年目の後半（秋・冬学期）</a:t>
            </a:r>
            <a:endParaRPr kumimoji="1" lang="en-US" altLang="ja-JP" dirty="0"/>
          </a:p>
          <a:p>
            <a:pPr>
              <a:lnSpc>
                <a:spcPct val="110000"/>
              </a:lnSpc>
            </a:pPr>
            <a:r>
              <a:rPr lang="ja-JP" altLang="en-US" dirty="0"/>
              <a:t>一つのテーマについて、様々な視点から考え、自分の研究プロジェクトを行う</a:t>
            </a:r>
            <a:endParaRPr lang="en-US" altLang="ja-JP" dirty="0"/>
          </a:p>
          <a:p>
            <a:pPr>
              <a:lnSpc>
                <a:spcPct val="110000"/>
              </a:lnSpc>
            </a:pPr>
            <a:r>
              <a:rPr kumimoji="1" lang="en-US" altLang="ja-JP" dirty="0"/>
              <a:t>12</a:t>
            </a:r>
            <a:r>
              <a:rPr kumimoji="1" lang="ja-JP" altLang="en-US" dirty="0"/>
              <a:t>月下旬～</a:t>
            </a:r>
            <a:r>
              <a:rPr kumimoji="1" lang="en-US" altLang="ja-JP" dirty="0"/>
              <a:t>1</a:t>
            </a:r>
            <a:r>
              <a:rPr kumimoji="1" lang="ja-JP" altLang="en-US" dirty="0"/>
              <a:t>月初旬でシンポジウム・ワークショップを開催し、その場で自分の研究を発表する</a:t>
            </a:r>
            <a:endParaRPr kumimoji="1" lang="en-US" altLang="ja-JP" dirty="0"/>
          </a:p>
          <a:p>
            <a:pPr>
              <a:lnSpc>
                <a:spcPct val="110000"/>
              </a:lnSpc>
            </a:pPr>
            <a:endParaRPr lang="en-US" altLang="ja-JP" dirty="0"/>
          </a:p>
          <a:p>
            <a:pPr>
              <a:lnSpc>
                <a:spcPct val="110000"/>
              </a:lnSpc>
            </a:pPr>
            <a:r>
              <a:rPr kumimoji="1" lang="en-US" altLang="ja-JP" dirty="0"/>
              <a:t>2017</a:t>
            </a:r>
            <a:r>
              <a:rPr kumimoji="1" lang="ja-JP" altLang="en-US" dirty="0"/>
              <a:t>年度のテーマ：</a:t>
            </a:r>
            <a:r>
              <a:rPr kumimoji="1" lang="en-US" altLang="ja-JP" dirty="0"/>
              <a:t>Diversity</a:t>
            </a:r>
          </a:p>
          <a:p>
            <a:pPr>
              <a:lnSpc>
                <a:spcPct val="110000"/>
              </a:lnSpc>
            </a:pPr>
            <a:r>
              <a:rPr kumimoji="1" lang="ja-JP" altLang="en-US" dirty="0"/>
              <a:t>教育、メディア、政治、仕事という様々な視点から、「ダイバシティ」について考えている</a:t>
            </a:r>
            <a:endParaRPr kumimoji="1" lang="en-US" altLang="ja-JP" dirty="0"/>
          </a:p>
          <a:p>
            <a:pPr>
              <a:lnSpc>
                <a:spcPct val="110000"/>
              </a:lnSpc>
            </a:pPr>
            <a:endParaRPr lang="en-US" altLang="ja-JP" dirty="0"/>
          </a:p>
          <a:p>
            <a:pPr>
              <a:lnSpc>
                <a:spcPct val="110000"/>
              </a:lnSpc>
            </a:pPr>
            <a:r>
              <a:rPr lang="en-US" altLang="ja-JP" dirty="0"/>
              <a:t>2018</a:t>
            </a:r>
            <a:r>
              <a:rPr lang="ja-JP" altLang="en-US" dirty="0"/>
              <a:t>年度のテーマ：</a:t>
            </a:r>
            <a:r>
              <a:rPr lang="en-US" altLang="ja-JP" dirty="0"/>
              <a:t>Justice in a Global World</a:t>
            </a:r>
            <a:endParaRPr lang="ja-JP" altLang="en-US" dirty="0"/>
          </a:p>
          <a:p>
            <a:pPr>
              <a:lnSpc>
                <a:spcPct val="110000"/>
              </a:lnSpc>
            </a:pPr>
            <a:r>
              <a:rPr kumimoji="1" lang="en-US" altLang="ja-JP" dirty="0"/>
              <a:t>2019</a:t>
            </a:r>
            <a:r>
              <a:rPr kumimoji="1" lang="ja-JP" altLang="en-US" dirty="0"/>
              <a:t>年</a:t>
            </a:r>
            <a:r>
              <a:rPr kumimoji="1" lang="en-US" altLang="ja-JP" dirty="0"/>
              <a:t>1</a:t>
            </a:r>
            <a:r>
              <a:rPr kumimoji="1" lang="ja-JP" altLang="en-US" dirty="0"/>
              <a:t>月</a:t>
            </a:r>
            <a:r>
              <a:rPr kumimoji="1" lang="en-US" altLang="ja-JP" dirty="0"/>
              <a:t>10</a:t>
            </a:r>
            <a:r>
              <a:rPr kumimoji="1" lang="ja-JP" altLang="en-US" dirty="0"/>
              <a:t>日・</a:t>
            </a:r>
            <a:r>
              <a:rPr kumimoji="1" lang="en-US" altLang="ja-JP" dirty="0"/>
              <a:t>11</a:t>
            </a:r>
            <a:r>
              <a:rPr kumimoji="1" lang="ja-JP" altLang="en-US" dirty="0"/>
              <a:t>日に開催します！</a:t>
            </a:r>
            <a:endParaRPr kumimoji="1" lang="en-US" altLang="ja-JP" dirty="0"/>
          </a:p>
          <a:p>
            <a:endParaRPr kumimoji="1" lang="ja-JP" altLang="en-US" dirty="0"/>
          </a:p>
        </p:txBody>
      </p:sp>
      <p:pic>
        <p:nvPicPr>
          <p:cNvPr id="8" name="図 7">
            <a:extLst>
              <a:ext uri="{FF2B5EF4-FFF2-40B4-BE49-F238E27FC236}">
                <a16:creationId xmlns:a16="http://schemas.microsoft.com/office/drawing/2014/main" id="{AE7BC624-1779-4930-A1F6-9A20E1AF3AB7}"/>
              </a:ext>
            </a:extLst>
          </p:cNvPr>
          <p:cNvPicPr>
            <a:picLocks noChangeAspect="1"/>
          </p:cNvPicPr>
          <p:nvPr/>
        </p:nvPicPr>
        <p:blipFill>
          <a:blip r:embed="rId2"/>
          <a:stretch>
            <a:fillRect/>
          </a:stretch>
        </p:blipFill>
        <p:spPr>
          <a:xfrm>
            <a:off x="7607674" y="2157731"/>
            <a:ext cx="4387670" cy="3905026"/>
          </a:xfrm>
          <a:prstGeom prst="rect">
            <a:avLst/>
          </a:prstGeom>
        </p:spPr>
      </p:pic>
    </p:spTree>
    <p:extLst>
      <p:ext uri="{BB962C8B-B14F-4D97-AF65-F5344CB8AC3E}">
        <p14:creationId xmlns:p14="http://schemas.microsoft.com/office/powerpoint/2010/main" val="2494326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57224" y="222853"/>
            <a:ext cx="10772775" cy="1658198"/>
          </a:xfrm>
        </p:spPr>
        <p:txBody>
          <a:bodyPr/>
          <a:lstStyle/>
          <a:p>
            <a:r>
              <a:rPr kumimoji="1" lang="ja-JP" altLang="en-US" dirty="0"/>
              <a:t>コア：企画と実践</a:t>
            </a:r>
          </a:p>
        </p:txBody>
      </p:sp>
      <p:sp>
        <p:nvSpPr>
          <p:cNvPr id="3" name="コンテンツ プレースホルダー 2"/>
          <p:cNvSpPr>
            <a:spLocks noGrp="1"/>
          </p:cNvSpPr>
          <p:nvPr>
            <p:ph idx="1"/>
          </p:nvPr>
        </p:nvSpPr>
        <p:spPr>
          <a:xfrm>
            <a:off x="676656" y="1685109"/>
            <a:ext cx="10753343" cy="4741817"/>
          </a:xfrm>
        </p:spPr>
        <p:txBody>
          <a:bodyPr>
            <a:normAutofit lnSpcReduction="10000"/>
          </a:bodyPr>
          <a:lstStyle/>
          <a:p>
            <a:r>
              <a:rPr kumimoji="1" lang="ja-JP" altLang="en-US" dirty="0"/>
              <a:t>発展科目（</a:t>
            </a:r>
            <a:r>
              <a:rPr kumimoji="1" lang="en-US" altLang="ja-JP" dirty="0"/>
              <a:t>3</a:t>
            </a:r>
            <a:r>
              <a:rPr kumimoji="1" lang="ja-JP" altLang="en-US" dirty="0"/>
              <a:t>～</a:t>
            </a:r>
            <a:r>
              <a:rPr kumimoji="1" lang="en-US" altLang="ja-JP" dirty="0"/>
              <a:t>4</a:t>
            </a:r>
            <a:r>
              <a:rPr kumimoji="1" lang="ja-JP" altLang="en-US" dirty="0"/>
              <a:t>年生）</a:t>
            </a:r>
            <a:r>
              <a:rPr lang="ja-JP" altLang="en-US" dirty="0"/>
              <a:t>、通年・木曜日</a:t>
            </a:r>
            <a:r>
              <a:rPr lang="en-US" altLang="ja-JP" dirty="0"/>
              <a:t>3</a:t>
            </a:r>
            <a:r>
              <a:rPr lang="ja-JP" altLang="en-US" dirty="0"/>
              <a:t>限</a:t>
            </a:r>
            <a:endParaRPr kumimoji="1" lang="en-US" altLang="ja-JP" dirty="0"/>
          </a:p>
          <a:p>
            <a:endParaRPr lang="en-US" altLang="ja-JP" dirty="0"/>
          </a:p>
          <a:p>
            <a:r>
              <a:rPr kumimoji="1" lang="ja-JP" altLang="en-US" dirty="0"/>
              <a:t>内容：自分でレクチャーシリーズを企画し、実践させる。</a:t>
            </a:r>
            <a:endParaRPr kumimoji="1" lang="en-US" altLang="ja-JP" dirty="0"/>
          </a:p>
          <a:p>
            <a:pPr>
              <a:lnSpc>
                <a:spcPct val="120000"/>
              </a:lnSpc>
            </a:pPr>
            <a:r>
              <a:rPr lang="en-US" altLang="ja-JP" dirty="0"/>
              <a:t>Japanese</a:t>
            </a:r>
            <a:r>
              <a:rPr lang="ja-JP" altLang="en-US" dirty="0"/>
              <a:t> </a:t>
            </a:r>
            <a:r>
              <a:rPr lang="en-US" altLang="ja-JP" dirty="0"/>
              <a:t>Studies in English Lectures Series</a:t>
            </a:r>
            <a:r>
              <a:rPr lang="ja-JP" altLang="en-US" dirty="0"/>
              <a:t>は、</a:t>
            </a:r>
            <a:r>
              <a:rPr lang="en-US" altLang="ja-JP" dirty="0"/>
              <a:t>2016</a:t>
            </a:r>
            <a:r>
              <a:rPr lang="ja-JP" altLang="en-US" dirty="0"/>
              <a:t>年度から一橋大学社会学研究科で開催されているレクチャーシリーズで、一つのテーマに基づいて日本関連の研究をしている研究者を招待し、講演会をしてもらう。</a:t>
            </a:r>
            <a:endParaRPr kumimoji="1" lang="en-US" altLang="ja-JP" dirty="0"/>
          </a:p>
          <a:p>
            <a:endParaRPr kumimoji="1" lang="en-US" altLang="ja-JP" dirty="0"/>
          </a:p>
          <a:p>
            <a:r>
              <a:rPr kumimoji="1" lang="ja-JP" altLang="en-US" b="1" dirty="0">
                <a:solidFill>
                  <a:schemeClr val="accent1"/>
                </a:solidFill>
              </a:rPr>
              <a:t>準備：</a:t>
            </a:r>
            <a:r>
              <a:rPr kumimoji="1" lang="ja-JP" altLang="en-US" dirty="0"/>
              <a:t>→　テーマ　→　招待したい講師　→　日程、会場など　→　チラシ作り、広報など　</a:t>
            </a:r>
            <a:endParaRPr kumimoji="1" lang="en-US" altLang="ja-JP" dirty="0"/>
          </a:p>
          <a:p>
            <a:r>
              <a:rPr lang="ja-JP" altLang="en-US" b="1" dirty="0">
                <a:solidFill>
                  <a:schemeClr val="accent1"/>
                </a:solidFill>
              </a:rPr>
              <a:t>当日：</a:t>
            </a:r>
            <a:r>
              <a:rPr kumimoji="1" lang="ja-JP" altLang="en-US" dirty="0"/>
              <a:t>→　会場の準備　→　講演会の進行　→　録画、録音など　→　懇親会の準備</a:t>
            </a:r>
            <a:endParaRPr kumimoji="1" lang="en-US" altLang="ja-JP" dirty="0"/>
          </a:p>
          <a:p>
            <a:r>
              <a:rPr lang="ja-JP" altLang="en-US" b="1" dirty="0">
                <a:solidFill>
                  <a:schemeClr val="accent1"/>
                </a:solidFill>
              </a:rPr>
              <a:t>後日：</a:t>
            </a:r>
            <a:r>
              <a:rPr lang="ja-JP" altLang="en-US" dirty="0"/>
              <a:t>→　</a:t>
            </a:r>
            <a:r>
              <a:rPr lang="en-US" altLang="ja-JP" dirty="0"/>
              <a:t>GLP</a:t>
            </a:r>
            <a:r>
              <a:rPr lang="ja-JP" altLang="en-US" dirty="0"/>
              <a:t>ホームページ用のレポート作成　→　動画作りなど</a:t>
            </a:r>
            <a:endParaRPr kumimoji="1" lang="ja-JP" altLang="en-US" dirty="0"/>
          </a:p>
        </p:txBody>
      </p:sp>
    </p:spTree>
    <p:extLst>
      <p:ext uri="{BB962C8B-B14F-4D97-AF65-F5344CB8AC3E}">
        <p14:creationId xmlns:p14="http://schemas.microsoft.com/office/powerpoint/2010/main" val="216853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52CA0AA-F8BD-4AA2-9C01-D3281C70DB42}"/>
              </a:ext>
            </a:extLst>
          </p:cNvPr>
          <p:cNvSpPr txBox="1"/>
          <p:nvPr/>
        </p:nvSpPr>
        <p:spPr>
          <a:xfrm>
            <a:off x="480447" y="2014780"/>
            <a:ext cx="5842861" cy="4678204"/>
          </a:xfrm>
          <a:prstGeom prst="rect">
            <a:avLst/>
          </a:prstGeom>
          <a:noFill/>
        </p:spPr>
        <p:txBody>
          <a:bodyPr wrap="square" rtlCol="0">
            <a:spAutoFit/>
          </a:bodyPr>
          <a:lstStyle/>
          <a:p>
            <a:r>
              <a:rPr kumimoji="1" lang="en-US" altLang="ja-JP" sz="4400" dirty="0"/>
              <a:t>2018</a:t>
            </a:r>
            <a:r>
              <a:rPr kumimoji="1" lang="ja-JP" altLang="en-US" sz="4400" dirty="0"/>
              <a:t>年春・夏学期</a:t>
            </a:r>
            <a:endParaRPr kumimoji="1" lang="en-US" altLang="ja-JP" sz="4400" dirty="0"/>
          </a:p>
          <a:p>
            <a:r>
              <a:rPr kumimoji="1" lang="ja-JP" altLang="en-US" sz="4400" dirty="0"/>
              <a:t>テーマ：</a:t>
            </a:r>
            <a:endParaRPr kumimoji="1" lang="en-US" altLang="ja-JP" sz="4400" dirty="0"/>
          </a:p>
          <a:p>
            <a:r>
              <a:rPr kumimoji="1" lang="ja-JP" altLang="en-US" sz="6600" dirty="0"/>
              <a:t>「</a:t>
            </a:r>
            <a:r>
              <a:rPr kumimoji="1" lang="en-US" altLang="ja-JP" sz="6600" dirty="0"/>
              <a:t>Diverse Lives</a:t>
            </a:r>
            <a:r>
              <a:rPr kumimoji="1" lang="ja-JP" altLang="en-US" sz="6600" dirty="0"/>
              <a:t>」</a:t>
            </a:r>
            <a:endParaRPr kumimoji="1" lang="en-US" altLang="ja-JP" sz="6600" dirty="0"/>
          </a:p>
          <a:p>
            <a:r>
              <a:rPr kumimoji="1" lang="ja-JP" altLang="en-US" sz="3600" dirty="0"/>
              <a:t>（秋・冬学期のテーマ：</a:t>
            </a:r>
            <a:endParaRPr kumimoji="1" lang="en-US" altLang="ja-JP" sz="3600" dirty="0"/>
          </a:p>
          <a:p>
            <a:r>
              <a:rPr kumimoji="1" lang="ja-JP" altLang="en-US" sz="3600" dirty="0"/>
              <a:t>「</a:t>
            </a:r>
            <a:r>
              <a:rPr kumimoji="1" lang="en-US" altLang="ja-JP" sz="3600" dirty="0"/>
              <a:t>Contributing</a:t>
            </a:r>
            <a:r>
              <a:rPr kumimoji="1" lang="ja-JP" altLang="en-US" sz="3600" dirty="0"/>
              <a:t> </a:t>
            </a:r>
            <a:r>
              <a:rPr kumimoji="1" lang="en-US" altLang="ja-JP" sz="3600" dirty="0"/>
              <a:t>to</a:t>
            </a:r>
            <a:r>
              <a:rPr kumimoji="1" lang="ja-JP" altLang="en-US" sz="3600" dirty="0"/>
              <a:t> </a:t>
            </a:r>
            <a:r>
              <a:rPr kumimoji="1" lang="en-US" altLang="ja-JP" sz="3600" dirty="0"/>
              <a:t>Society</a:t>
            </a:r>
            <a:r>
              <a:rPr kumimoji="1" lang="ja-JP" altLang="en-US" sz="3600" dirty="0"/>
              <a:t>」</a:t>
            </a:r>
            <a:endParaRPr kumimoji="1" lang="en-US" altLang="ja-JP" sz="3600" dirty="0"/>
          </a:p>
          <a:p>
            <a:r>
              <a:rPr kumimoji="1" lang="en-US" altLang="ja-JP" sz="3600" dirty="0"/>
              <a:t>11</a:t>
            </a:r>
            <a:r>
              <a:rPr kumimoji="1" lang="ja-JP" altLang="en-US" sz="3600" dirty="0"/>
              <a:t>月</a:t>
            </a:r>
            <a:r>
              <a:rPr kumimoji="1" lang="en-US" altLang="ja-JP" sz="3600" dirty="0"/>
              <a:t>20</a:t>
            </a:r>
            <a:r>
              <a:rPr kumimoji="1" lang="ja-JP" altLang="en-US" sz="3600" dirty="0"/>
              <a:t>日にイベントを予定しています！）</a:t>
            </a:r>
          </a:p>
        </p:txBody>
      </p:sp>
      <p:pic>
        <p:nvPicPr>
          <p:cNvPr id="3" name="図 2">
            <a:extLst>
              <a:ext uri="{FF2B5EF4-FFF2-40B4-BE49-F238E27FC236}">
                <a16:creationId xmlns:a16="http://schemas.microsoft.com/office/drawing/2014/main" id="{B219E3FF-8335-4DD9-A579-2417ACF11F69}"/>
              </a:ext>
            </a:extLst>
          </p:cNvPr>
          <p:cNvPicPr>
            <a:picLocks noChangeAspect="1"/>
          </p:cNvPicPr>
          <p:nvPr/>
        </p:nvPicPr>
        <p:blipFill>
          <a:blip r:embed="rId2"/>
          <a:stretch>
            <a:fillRect/>
          </a:stretch>
        </p:blipFill>
        <p:spPr>
          <a:xfrm>
            <a:off x="6323308" y="0"/>
            <a:ext cx="4960948" cy="6858000"/>
          </a:xfrm>
          <a:prstGeom prst="rect">
            <a:avLst/>
          </a:prstGeom>
        </p:spPr>
      </p:pic>
    </p:spTree>
    <p:extLst>
      <p:ext uri="{BB962C8B-B14F-4D97-AF65-F5344CB8AC3E}">
        <p14:creationId xmlns:p14="http://schemas.microsoft.com/office/powerpoint/2010/main" val="3322659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C66C45A-66CF-4E64-8399-6E6F24C390B4}"/>
              </a:ext>
            </a:extLst>
          </p:cNvPr>
          <p:cNvPicPr>
            <a:picLocks noChangeAspect="1"/>
          </p:cNvPicPr>
          <p:nvPr/>
        </p:nvPicPr>
        <p:blipFill>
          <a:blip r:embed="rId2"/>
          <a:stretch>
            <a:fillRect/>
          </a:stretch>
        </p:blipFill>
        <p:spPr>
          <a:xfrm>
            <a:off x="3714602" y="0"/>
            <a:ext cx="4762796" cy="6858000"/>
          </a:xfrm>
          <a:prstGeom prst="rect">
            <a:avLst/>
          </a:prstGeom>
        </p:spPr>
      </p:pic>
    </p:spTree>
    <p:extLst>
      <p:ext uri="{BB962C8B-B14F-4D97-AF65-F5344CB8AC3E}">
        <p14:creationId xmlns:p14="http://schemas.microsoft.com/office/powerpoint/2010/main" val="4288556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説明会の内容</a:t>
            </a:r>
          </a:p>
        </p:txBody>
      </p:sp>
      <p:sp>
        <p:nvSpPr>
          <p:cNvPr id="3" name="コンテンツ プレースホルダー 2"/>
          <p:cNvSpPr>
            <a:spLocks noGrp="1"/>
          </p:cNvSpPr>
          <p:nvPr>
            <p:ph idx="1"/>
          </p:nvPr>
        </p:nvSpPr>
        <p:spPr/>
        <p:txBody>
          <a:bodyPr>
            <a:normAutofit/>
          </a:bodyPr>
          <a:lstStyle/>
          <a:p>
            <a:pPr marL="457200" indent="-457200">
              <a:buFont typeface="+mj-lt"/>
              <a:buAutoNum type="arabicPeriod"/>
            </a:pPr>
            <a:r>
              <a:rPr lang="ja-JP" altLang="en-US" sz="2800" dirty="0"/>
              <a:t>担当教員</a:t>
            </a:r>
            <a:endParaRPr lang="en-US" altLang="ja-JP" sz="2800" dirty="0"/>
          </a:p>
          <a:p>
            <a:pPr marL="457200" indent="-457200">
              <a:buFont typeface="+mj-lt"/>
              <a:buAutoNum type="arabicPeriod"/>
            </a:pPr>
            <a:r>
              <a:rPr lang="en-US" altLang="ja-JP" sz="2800" dirty="0"/>
              <a:t>GLP</a:t>
            </a:r>
            <a:r>
              <a:rPr lang="ja-JP" altLang="en-US" sz="2800" dirty="0"/>
              <a:t>の基本情報</a:t>
            </a:r>
            <a:endParaRPr lang="en-US" altLang="ja-JP" sz="2800" dirty="0"/>
          </a:p>
          <a:p>
            <a:pPr marL="457200" indent="-457200">
              <a:buFont typeface="+mj-lt"/>
              <a:buAutoNum type="arabicPeriod"/>
            </a:pPr>
            <a:r>
              <a:rPr lang="ja-JP" altLang="en-US" sz="2800" dirty="0"/>
              <a:t>修了要件</a:t>
            </a:r>
            <a:endParaRPr lang="en-US" altLang="ja-JP" sz="2800" dirty="0"/>
          </a:p>
          <a:p>
            <a:pPr marL="457200" indent="-457200">
              <a:buFont typeface="+mj-lt"/>
              <a:buAutoNum type="arabicPeriod"/>
            </a:pPr>
            <a:r>
              <a:rPr lang="en-US" altLang="ja-JP" sz="2800" dirty="0"/>
              <a:t>GLP</a:t>
            </a:r>
            <a:r>
              <a:rPr lang="ja-JP" altLang="en-US" sz="2800" dirty="0"/>
              <a:t>科目</a:t>
            </a:r>
            <a:endParaRPr lang="en-US" altLang="ja-JP" sz="2800" dirty="0"/>
          </a:p>
          <a:p>
            <a:pPr marL="457200" indent="-457200">
              <a:buFont typeface="+mj-lt"/>
              <a:buAutoNum type="arabicPeriod"/>
            </a:pPr>
            <a:r>
              <a:rPr lang="ja-JP" altLang="en-US" sz="2800" dirty="0"/>
              <a:t>モデルケース</a:t>
            </a:r>
            <a:endParaRPr lang="en-US" altLang="ja-JP" sz="2800" dirty="0"/>
          </a:p>
          <a:p>
            <a:pPr marL="457200" indent="-457200">
              <a:buFont typeface="+mj-lt"/>
              <a:buAutoNum type="arabicPeriod"/>
            </a:pPr>
            <a:r>
              <a:rPr lang="ja-JP" altLang="en-US" sz="2800" dirty="0"/>
              <a:t>応募の手順</a:t>
            </a:r>
            <a:endParaRPr lang="en-US" altLang="ja-JP" sz="2800" dirty="0"/>
          </a:p>
          <a:p>
            <a:pPr marL="457200" indent="-457200">
              <a:buFont typeface="+mj-lt"/>
              <a:buAutoNum type="arabicPeriod"/>
            </a:pPr>
            <a:r>
              <a:rPr lang="ja-JP" altLang="en-US" sz="2800" dirty="0"/>
              <a:t>質疑応答</a:t>
            </a:r>
            <a:endParaRPr lang="en-US" altLang="ja-JP" sz="2800" dirty="0"/>
          </a:p>
          <a:p>
            <a:endParaRPr lang="en-US" altLang="ja-JP" dirty="0"/>
          </a:p>
          <a:p>
            <a:endParaRPr kumimoji="1" lang="ja-JP" altLang="en-US" dirty="0"/>
          </a:p>
        </p:txBody>
      </p:sp>
    </p:spTree>
    <p:extLst>
      <p:ext uri="{BB962C8B-B14F-4D97-AF65-F5344CB8AC3E}">
        <p14:creationId xmlns:p14="http://schemas.microsoft.com/office/powerpoint/2010/main" val="364649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CF33DB8-3796-41C5-B74D-11CE8039C22D}"/>
              </a:ext>
            </a:extLst>
          </p:cNvPr>
          <p:cNvPicPr>
            <a:picLocks noChangeAspect="1"/>
          </p:cNvPicPr>
          <p:nvPr/>
        </p:nvPicPr>
        <p:blipFill>
          <a:blip r:embed="rId2"/>
          <a:stretch>
            <a:fillRect/>
          </a:stretch>
        </p:blipFill>
        <p:spPr>
          <a:xfrm>
            <a:off x="3815235" y="0"/>
            <a:ext cx="4747507" cy="6858000"/>
          </a:xfrm>
          <a:prstGeom prst="rect">
            <a:avLst/>
          </a:prstGeom>
        </p:spPr>
      </p:pic>
    </p:spTree>
    <p:extLst>
      <p:ext uri="{BB962C8B-B14F-4D97-AF65-F5344CB8AC3E}">
        <p14:creationId xmlns:p14="http://schemas.microsoft.com/office/powerpoint/2010/main" val="764479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0F1FE6D-747A-40D5-A1F1-DFCAB782D416}"/>
              </a:ext>
            </a:extLst>
          </p:cNvPr>
          <p:cNvPicPr>
            <a:picLocks noChangeAspect="1"/>
          </p:cNvPicPr>
          <p:nvPr/>
        </p:nvPicPr>
        <p:blipFill>
          <a:blip r:embed="rId3"/>
          <a:stretch>
            <a:fillRect/>
          </a:stretch>
        </p:blipFill>
        <p:spPr>
          <a:xfrm>
            <a:off x="6437044" y="0"/>
            <a:ext cx="4853166" cy="6858000"/>
          </a:xfrm>
          <a:prstGeom prst="rect">
            <a:avLst/>
          </a:prstGeom>
        </p:spPr>
      </p:pic>
      <p:sp>
        <p:nvSpPr>
          <p:cNvPr id="3" name="テキスト ボックス 2">
            <a:extLst>
              <a:ext uri="{FF2B5EF4-FFF2-40B4-BE49-F238E27FC236}">
                <a16:creationId xmlns:a16="http://schemas.microsoft.com/office/drawing/2014/main" id="{411AA6B9-418D-4AD0-9F4C-50ABB97AFCF5}"/>
              </a:ext>
            </a:extLst>
          </p:cNvPr>
          <p:cNvSpPr txBox="1"/>
          <p:nvPr/>
        </p:nvSpPr>
        <p:spPr>
          <a:xfrm>
            <a:off x="480447" y="2014780"/>
            <a:ext cx="5842861" cy="2462213"/>
          </a:xfrm>
          <a:prstGeom prst="rect">
            <a:avLst/>
          </a:prstGeom>
          <a:noFill/>
        </p:spPr>
        <p:txBody>
          <a:bodyPr wrap="square" rtlCol="0">
            <a:spAutoFit/>
          </a:bodyPr>
          <a:lstStyle/>
          <a:p>
            <a:r>
              <a:rPr kumimoji="1" lang="en-US" altLang="ja-JP" sz="4400" dirty="0"/>
              <a:t>2017</a:t>
            </a:r>
            <a:r>
              <a:rPr kumimoji="1" lang="ja-JP" altLang="en-US" sz="4400" dirty="0"/>
              <a:t>年秋・冬学期</a:t>
            </a:r>
            <a:endParaRPr kumimoji="1" lang="en-US" altLang="ja-JP" sz="4400" dirty="0"/>
          </a:p>
          <a:p>
            <a:r>
              <a:rPr kumimoji="1" lang="ja-JP" altLang="en-US" sz="4400" dirty="0"/>
              <a:t>テーマ：</a:t>
            </a:r>
            <a:endParaRPr kumimoji="1" lang="en-US" altLang="ja-JP" sz="4400" dirty="0"/>
          </a:p>
          <a:p>
            <a:r>
              <a:rPr kumimoji="1" lang="ja-JP" altLang="en-US" sz="6600" dirty="0"/>
              <a:t>「</a:t>
            </a:r>
            <a:r>
              <a:rPr kumimoji="1" lang="en-US" altLang="ja-JP" sz="6600" dirty="0"/>
              <a:t>Hidden</a:t>
            </a:r>
            <a:r>
              <a:rPr kumimoji="1" lang="ja-JP" altLang="en-US" sz="6600" dirty="0"/>
              <a:t> </a:t>
            </a:r>
            <a:r>
              <a:rPr kumimoji="1" lang="en-US" altLang="ja-JP" sz="6600" dirty="0"/>
              <a:t>Japan</a:t>
            </a:r>
            <a:r>
              <a:rPr kumimoji="1" lang="ja-JP" altLang="en-US" sz="6600" dirty="0"/>
              <a:t>」</a:t>
            </a:r>
          </a:p>
        </p:txBody>
      </p:sp>
    </p:spTree>
    <p:extLst>
      <p:ext uri="{BB962C8B-B14F-4D97-AF65-F5344CB8AC3E}">
        <p14:creationId xmlns:p14="http://schemas.microsoft.com/office/powerpoint/2010/main" val="409190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1AC6C0D-C9DB-4CDD-A11F-9923BDEA6CDB}"/>
              </a:ext>
            </a:extLst>
          </p:cNvPr>
          <p:cNvPicPr>
            <a:picLocks noChangeAspect="1"/>
          </p:cNvPicPr>
          <p:nvPr/>
        </p:nvPicPr>
        <p:blipFill>
          <a:blip r:embed="rId2"/>
          <a:stretch>
            <a:fillRect/>
          </a:stretch>
        </p:blipFill>
        <p:spPr>
          <a:xfrm>
            <a:off x="244017" y="0"/>
            <a:ext cx="4847897" cy="6858000"/>
          </a:xfrm>
          <a:prstGeom prst="rect">
            <a:avLst/>
          </a:prstGeom>
        </p:spPr>
      </p:pic>
      <p:sp>
        <p:nvSpPr>
          <p:cNvPr id="4" name="テキスト ボックス 3">
            <a:extLst>
              <a:ext uri="{FF2B5EF4-FFF2-40B4-BE49-F238E27FC236}">
                <a16:creationId xmlns:a16="http://schemas.microsoft.com/office/drawing/2014/main" id="{A6DA202A-C2A1-4FD5-BD89-730F0F6F982A}"/>
              </a:ext>
            </a:extLst>
          </p:cNvPr>
          <p:cNvSpPr txBox="1"/>
          <p:nvPr/>
        </p:nvSpPr>
        <p:spPr>
          <a:xfrm>
            <a:off x="5766354" y="2372963"/>
            <a:ext cx="5997844" cy="1785104"/>
          </a:xfrm>
          <a:prstGeom prst="rect">
            <a:avLst/>
          </a:prstGeom>
          <a:noFill/>
        </p:spPr>
        <p:txBody>
          <a:bodyPr wrap="square" rtlCol="0">
            <a:spAutoFit/>
          </a:bodyPr>
          <a:lstStyle/>
          <a:p>
            <a:r>
              <a:rPr kumimoji="1" lang="ja-JP" altLang="en-US" sz="2800" dirty="0"/>
              <a:t>２０１７年度春・夏学期</a:t>
            </a:r>
            <a:endParaRPr kumimoji="1" lang="en-US" altLang="ja-JP" sz="2800" dirty="0"/>
          </a:p>
          <a:p>
            <a:r>
              <a:rPr kumimoji="1" lang="ja-JP" altLang="en-US" sz="2800" dirty="0"/>
              <a:t>テーマ：</a:t>
            </a:r>
            <a:endParaRPr kumimoji="1" lang="en-US" altLang="ja-JP" sz="2800" dirty="0"/>
          </a:p>
          <a:p>
            <a:r>
              <a:rPr kumimoji="1" lang="ja-JP" altLang="en-US" sz="5400" dirty="0"/>
              <a:t>「</a:t>
            </a:r>
            <a:r>
              <a:rPr kumimoji="1" lang="en-US" altLang="ja-JP" sz="5400" dirty="0"/>
              <a:t>Social</a:t>
            </a:r>
            <a:r>
              <a:rPr kumimoji="1" lang="ja-JP" altLang="en-US" sz="5400" dirty="0"/>
              <a:t> </a:t>
            </a:r>
            <a:r>
              <a:rPr kumimoji="1" lang="en-US" altLang="ja-JP" sz="5400" dirty="0"/>
              <a:t>Division</a:t>
            </a:r>
            <a:r>
              <a:rPr kumimoji="1" lang="ja-JP" altLang="en-US" sz="5400" dirty="0"/>
              <a:t>」</a:t>
            </a:r>
          </a:p>
        </p:txBody>
      </p:sp>
    </p:spTree>
    <p:extLst>
      <p:ext uri="{BB962C8B-B14F-4D97-AF65-F5344CB8AC3E}">
        <p14:creationId xmlns:p14="http://schemas.microsoft.com/office/powerpoint/2010/main" val="181369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8A591A0-286F-4F11-A920-5569907EDA8B}"/>
              </a:ext>
            </a:extLst>
          </p:cNvPr>
          <p:cNvPicPr>
            <a:picLocks noChangeAspect="1"/>
          </p:cNvPicPr>
          <p:nvPr/>
        </p:nvPicPr>
        <p:blipFill>
          <a:blip r:embed="rId2"/>
          <a:stretch>
            <a:fillRect/>
          </a:stretch>
        </p:blipFill>
        <p:spPr>
          <a:xfrm>
            <a:off x="6382719" y="0"/>
            <a:ext cx="5143500" cy="6858000"/>
          </a:xfrm>
          <a:prstGeom prst="rect">
            <a:avLst/>
          </a:prstGeom>
        </p:spPr>
      </p:pic>
      <p:pic>
        <p:nvPicPr>
          <p:cNvPr id="3" name="図 2">
            <a:extLst>
              <a:ext uri="{FF2B5EF4-FFF2-40B4-BE49-F238E27FC236}">
                <a16:creationId xmlns:a16="http://schemas.microsoft.com/office/drawing/2014/main" id="{F9000A46-19E5-408C-9383-66510906E415}"/>
              </a:ext>
            </a:extLst>
          </p:cNvPr>
          <p:cNvPicPr>
            <a:picLocks noChangeAspect="1"/>
          </p:cNvPicPr>
          <p:nvPr/>
        </p:nvPicPr>
        <p:blipFill>
          <a:blip r:embed="rId3"/>
          <a:stretch>
            <a:fillRect/>
          </a:stretch>
        </p:blipFill>
        <p:spPr>
          <a:xfrm>
            <a:off x="507488" y="0"/>
            <a:ext cx="4854925" cy="6867943"/>
          </a:xfrm>
          <a:prstGeom prst="rect">
            <a:avLst/>
          </a:prstGeom>
        </p:spPr>
      </p:pic>
    </p:spTree>
    <p:extLst>
      <p:ext uri="{BB962C8B-B14F-4D97-AF65-F5344CB8AC3E}">
        <p14:creationId xmlns:p14="http://schemas.microsoft.com/office/powerpoint/2010/main" val="3820209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1" y="0"/>
            <a:ext cx="5299996" cy="6858000"/>
          </a:xfrm>
          <a:prstGeom prst="rect">
            <a:avLst/>
          </a:prstGeom>
        </p:spPr>
      </p:pic>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92686" y="0"/>
            <a:ext cx="4876800" cy="6899200"/>
          </a:xfrm>
          <a:prstGeom prst="rect">
            <a:avLst/>
          </a:prstGeom>
        </p:spPr>
      </p:pic>
    </p:spTree>
    <p:extLst>
      <p:ext uri="{BB962C8B-B14F-4D97-AF65-F5344CB8AC3E}">
        <p14:creationId xmlns:p14="http://schemas.microsoft.com/office/powerpoint/2010/main" val="3643368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9368" y="0"/>
            <a:ext cx="4848493" cy="6858000"/>
          </a:xfrm>
          <a:prstGeom prst="rect">
            <a:avLst/>
          </a:prstGeom>
        </p:spPr>
      </p:pic>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46418" y="0"/>
            <a:ext cx="4847677" cy="6858000"/>
          </a:xfrm>
          <a:prstGeom prst="rect">
            <a:avLst/>
          </a:prstGeom>
        </p:spPr>
      </p:pic>
    </p:spTree>
    <p:extLst>
      <p:ext uri="{BB962C8B-B14F-4D97-AF65-F5344CB8AC3E}">
        <p14:creationId xmlns:p14="http://schemas.microsoft.com/office/powerpoint/2010/main" val="3802939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2338258" y="0"/>
            <a:ext cx="4858445" cy="6858000"/>
          </a:xfrm>
          <a:prstGeom prst="rect">
            <a:avLst/>
          </a:prstGeom>
        </p:spPr>
      </p:pic>
      <p:pic>
        <p:nvPicPr>
          <p:cNvPr id="4" name="図 3"/>
          <p:cNvPicPr>
            <a:picLocks noChangeAspect="1"/>
          </p:cNvPicPr>
          <p:nvPr/>
        </p:nvPicPr>
        <p:blipFill>
          <a:blip r:embed="rId3"/>
          <a:stretch>
            <a:fillRect/>
          </a:stretch>
        </p:blipFill>
        <p:spPr>
          <a:xfrm>
            <a:off x="7196703" y="0"/>
            <a:ext cx="4858445" cy="6858000"/>
          </a:xfrm>
          <a:prstGeom prst="rect">
            <a:avLst/>
          </a:prstGeom>
        </p:spPr>
      </p:pic>
      <p:pic>
        <p:nvPicPr>
          <p:cNvPr id="2050" name="Picture 2" descr="HQ vol.52 秋号"/>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3435" y="1515222"/>
            <a:ext cx="2392045" cy="337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691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A40141-BB2E-4B67-B29B-C762B49F7768}"/>
              </a:ext>
            </a:extLst>
          </p:cNvPr>
          <p:cNvSpPr>
            <a:spLocks noGrp="1"/>
          </p:cNvSpPr>
          <p:nvPr>
            <p:ph type="title"/>
          </p:nvPr>
        </p:nvSpPr>
        <p:spPr/>
        <p:txBody>
          <a:bodyPr/>
          <a:lstStyle/>
          <a:p>
            <a:r>
              <a:rPr lang="ja-JP" altLang="en-US" dirty="0"/>
              <a:t>短期海外研修</a:t>
            </a:r>
            <a:endParaRPr kumimoji="1" lang="ja-JP" altLang="en-US" dirty="0"/>
          </a:p>
        </p:txBody>
      </p:sp>
      <p:sp>
        <p:nvSpPr>
          <p:cNvPr id="3" name="コンテンツ プレースホルダー 2">
            <a:extLst>
              <a:ext uri="{FF2B5EF4-FFF2-40B4-BE49-F238E27FC236}">
                <a16:creationId xmlns:a16="http://schemas.microsoft.com/office/drawing/2014/main" id="{AFA1AE94-73A6-4658-840E-9F066D3ACB97}"/>
              </a:ext>
            </a:extLst>
          </p:cNvPr>
          <p:cNvSpPr>
            <a:spLocks noGrp="1"/>
          </p:cNvSpPr>
          <p:nvPr>
            <p:ph idx="1"/>
          </p:nvPr>
        </p:nvSpPr>
        <p:spPr>
          <a:xfrm>
            <a:off x="6435306" y="2011680"/>
            <a:ext cx="4995075" cy="3766185"/>
          </a:xfrm>
        </p:spPr>
        <p:txBody>
          <a:bodyPr>
            <a:normAutofit lnSpcReduction="10000"/>
          </a:bodyPr>
          <a:lstStyle/>
          <a:p>
            <a:pPr algn="ctr">
              <a:lnSpc>
                <a:spcPct val="100000"/>
              </a:lnSpc>
            </a:pPr>
            <a:r>
              <a:rPr lang="ja-JP" altLang="en-US" sz="3200" dirty="0"/>
              <a:t>フィリピン、マレーシアのプランテーションを訪問し、日本までのサプライチェーンを通じ、環境問題と経済開発について考える</a:t>
            </a:r>
            <a:endParaRPr lang="en-US" altLang="ja-JP" sz="3200" dirty="0"/>
          </a:p>
          <a:p>
            <a:pPr algn="ctr">
              <a:lnSpc>
                <a:spcPct val="100000"/>
              </a:lnSpc>
            </a:pPr>
            <a:endParaRPr kumimoji="1" lang="en-US" altLang="ja-JP" sz="3200" dirty="0"/>
          </a:p>
          <a:p>
            <a:pPr algn="ctr">
              <a:lnSpc>
                <a:spcPct val="100000"/>
              </a:lnSpc>
            </a:pPr>
            <a:r>
              <a:rPr lang="en-US" altLang="ja-JP" sz="3200" dirty="0"/>
              <a:t>4</a:t>
            </a:r>
            <a:r>
              <a:rPr lang="ja-JP" altLang="en-US" sz="3200" dirty="0"/>
              <a:t>単位</a:t>
            </a:r>
            <a:endParaRPr lang="en-US" altLang="ja-JP" sz="3200" dirty="0"/>
          </a:p>
          <a:p>
            <a:pPr algn="ctr">
              <a:lnSpc>
                <a:spcPct val="100000"/>
              </a:lnSpc>
            </a:pPr>
            <a:endParaRPr kumimoji="1" lang="en-US" altLang="ja-JP" sz="3200" dirty="0"/>
          </a:p>
        </p:txBody>
      </p:sp>
      <p:pic>
        <p:nvPicPr>
          <p:cNvPr id="7" name="図 6">
            <a:extLst>
              <a:ext uri="{FF2B5EF4-FFF2-40B4-BE49-F238E27FC236}">
                <a16:creationId xmlns:a16="http://schemas.microsoft.com/office/drawing/2014/main" id="{03E37923-AE73-46FE-9951-C46F6B1AA85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3525" y="2011680"/>
            <a:ext cx="5940022" cy="3958468"/>
          </a:xfrm>
          <a:prstGeom prst="rect">
            <a:avLst/>
          </a:prstGeom>
        </p:spPr>
      </p:pic>
    </p:spTree>
    <p:extLst>
      <p:ext uri="{BB962C8B-B14F-4D97-AF65-F5344CB8AC3E}">
        <p14:creationId xmlns:p14="http://schemas.microsoft.com/office/powerpoint/2010/main" val="3114161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81050" y="0"/>
            <a:ext cx="10772775" cy="1143848"/>
          </a:xfrm>
        </p:spPr>
        <p:txBody>
          <a:bodyPr>
            <a:normAutofit/>
          </a:bodyPr>
          <a:lstStyle/>
          <a:p>
            <a:r>
              <a:rPr kumimoji="1" lang="en-US" altLang="ja-JP" sz="4400" dirty="0"/>
              <a:t>GLP</a:t>
            </a:r>
            <a:r>
              <a:rPr kumimoji="1" lang="ja-JP" altLang="en-US" sz="4400" dirty="0"/>
              <a:t>修了要件</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4073513866"/>
              </p:ext>
            </p:extLst>
          </p:nvPr>
        </p:nvGraphicFramePr>
        <p:xfrm>
          <a:off x="781050" y="963615"/>
          <a:ext cx="10772775" cy="5575091"/>
        </p:xfrm>
        <a:graphic>
          <a:graphicData uri="http://schemas.openxmlformats.org/drawingml/2006/table">
            <a:tbl>
              <a:tblPr firstRow="1" bandRow="1">
                <a:tableStyleId>{5C22544A-7EE6-4342-B048-85BDC9FD1C3A}</a:tableStyleId>
              </a:tblPr>
              <a:tblGrid>
                <a:gridCol w="8496300">
                  <a:extLst>
                    <a:ext uri="{9D8B030D-6E8A-4147-A177-3AD203B41FA5}">
                      <a16:colId xmlns:a16="http://schemas.microsoft.com/office/drawing/2014/main" val="3051945132"/>
                    </a:ext>
                  </a:extLst>
                </a:gridCol>
                <a:gridCol w="2276475">
                  <a:extLst>
                    <a:ext uri="{9D8B030D-6E8A-4147-A177-3AD203B41FA5}">
                      <a16:colId xmlns:a16="http://schemas.microsoft.com/office/drawing/2014/main" val="59961344"/>
                    </a:ext>
                  </a:extLst>
                </a:gridCol>
              </a:tblGrid>
              <a:tr h="440594">
                <a:tc>
                  <a:txBody>
                    <a:bodyPr/>
                    <a:lstStyle/>
                    <a:p>
                      <a:pPr algn="ctr"/>
                      <a:r>
                        <a:rPr kumimoji="1" lang="ja-JP" altLang="en-US" sz="2400" dirty="0"/>
                        <a:t>要件</a:t>
                      </a:r>
                    </a:p>
                  </a:txBody>
                  <a:tcPr/>
                </a:tc>
                <a:tc>
                  <a:txBody>
                    <a:bodyPr/>
                    <a:lstStyle/>
                    <a:p>
                      <a:pPr algn="ctr"/>
                      <a:r>
                        <a:rPr kumimoji="1" lang="ja-JP" altLang="en-US" sz="2400" dirty="0"/>
                        <a:t>単位数</a:t>
                      </a:r>
                    </a:p>
                  </a:txBody>
                  <a:tcPr/>
                </a:tc>
                <a:extLst>
                  <a:ext uri="{0D108BD9-81ED-4DB2-BD59-A6C34878D82A}">
                    <a16:rowId xmlns:a16="http://schemas.microsoft.com/office/drawing/2014/main" val="1404440133"/>
                  </a:ext>
                </a:extLst>
              </a:tr>
              <a:tr h="1971961">
                <a:tc>
                  <a:txBody>
                    <a:bodyPr/>
                    <a:lstStyle/>
                    <a:p>
                      <a:r>
                        <a:rPr kumimoji="1" lang="en-US" altLang="ja-JP" sz="2600" b="1" kern="1200" dirty="0">
                          <a:solidFill>
                            <a:schemeClr val="dk1"/>
                          </a:solidFill>
                          <a:effectLst/>
                          <a:latin typeface="+mn-lt"/>
                          <a:ea typeface="+mn-ea"/>
                          <a:cs typeface="+mn-cs"/>
                        </a:rPr>
                        <a:t>GLP</a:t>
                      </a:r>
                      <a:r>
                        <a:rPr kumimoji="1" lang="ja-JP" altLang="ja-JP" sz="2600" b="1" kern="1200" dirty="0">
                          <a:solidFill>
                            <a:schemeClr val="dk1"/>
                          </a:solidFill>
                          <a:effectLst/>
                          <a:latin typeface="+mn-lt"/>
                          <a:ea typeface="+mn-ea"/>
                          <a:cs typeface="+mn-cs"/>
                        </a:rPr>
                        <a:t>コア科目</a:t>
                      </a:r>
                      <a:endParaRPr kumimoji="1" lang="ja-JP" altLang="ja-JP" sz="2600" kern="1200" dirty="0">
                        <a:solidFill>
                          <a:schemeClr val="dk1"/>
                        </a:solidFill>
                        <a:effectLst/>
                        <a:latin typeface="+mn-lt"/>
                        <a:ea typeface="+mn-ea"/>
                        <a:cs typeface="+mn-cs"/>
                      </a:endParaRPr>
                    </a:p>
                    <a:p>
                      <a:r>
                        <a:rPr kumimoji="1" lang="en-US" altLang="ja-JP" sz="2600" kern="1200" dirty="0">
                          <a:solidFill>
                            <a:schemeClr val="dk1"/>
                          </a:solidFill>
                          <a:effectLst/>
                          <a:latin typeface="+mn-lt"/>
                          <a:ea typeface="+mn-ea"/>
                          <a:cs typeface="+mn-cs"/>
                        </a:rPr>
                        <a:t>GLP</a:t>
                      </a:r>
                      <a:r>
                        <a:rPr kumimoji="1" lang="ja-JP" altLang="ja-JP" sz="2600" kern="1200" dirty="0">
                          <a:solidFill>
                            <a:schemeClr val="dk1"/>
                          </a:solidFill>
                          <a:effectLst/>
                          <a:latin typeface="+mn-lt"/>
                          <a:ea typeface="+mn-ea"/>
                          <a:cs typeface="+mn-cs"/>
                        </a:rPr>
                        <a:t>セミナー</a:t>
                      </a:r>
                      <a:r>
                        <a:rPr kumimoji="1" lang="en-US" altLang="ja-JP" sz="2600" kern="1200" dirty="0">
                          <a:solidFill>
                            <a:schemeClr val="dk1"/>
                          </a:solidFill>
                          <a:effectLst/>
                          <a:latin typeface="+mn-lt"/>
                          <a:ea typeface="+mn-ea"/>
                          <a:cs typeface="+mn-cs"/>
                        </a:rPr>
                        <a:t>I</a:t>
                      </a:r>
                      <a:r>
                        <a:rPr kumimoji="1" lang="ja-JP" altLang="ja-JP" sz="2600" kern="1200" dirty="0">
                          <a:solidFill>
                            <a:schemeClr val="dk1"/>
                          </a:solidFill>
                          <a:effectLst/>
                          <a:latin typeface="+mn-lt"/>
                          <a:ea typeface="+mn-ea"/>
                          <a:cs typeface="+mn-cs"/>
                        </a:rPr>
                        <a:t>（</a:t>
                      </a:r>
                      <a:r>
                        <a:rPr kumimoji="1" lang="en-US" altLang="ja-JP" sz="2600" kern="1200" dirty="0">
                          <a:solidFill>
                            <a:schemeClr val="dk1"/>
                          </a:solidFill>
                          <a:effectLst/>
                          <a:latin typeface="+mn-lt"/>
                          <a:ea typeface="+mn-ea"/>
                          <a:cs typeface="+mn-cs"/>
                        </a:rPr>
                        <a:t>2</a:t>
                      </a:r>
                      <a:r>
                        <a:rPr kumimoji="1" lang="ja-JP" altLang="ja-JP" sz="2600" kern="1200" dirty="0">
                          <a:solidFill>
                            <a:schemeClr val="dk1"/>
                          </a:solidFill>
                          <a:effectLst/>
                          <a:latin typeface="+mn-lt"/>
                          <a:ea typeface="+mn-ea"/>
                          <a:cs typeface="+mn-cs"/>
                        </a:rPr>
                        <a:t>年生）</a:t>
                      </a:r>
                      <a:r>
                        <a:rPr kumimoji="1" lang="en-US" altLang="ja-JP" sz="2600" kern="1200" dirty="0">
                          <a:solidFill>
                            <a:schemeClr val="dk1"/>
                          </a:solidFill>
                          <a:effectLst/>
                          <a:latin typeface="+mn-lt"/>
                          <a:ea typeface="+mn-ea"/>
                          <a:cs typeface="+mn-cs"/>
                          <a:sym typeface="Times New Roman" panose="02020603050405020304" pitchFamily="18" charset="0"/>
                        </a:rPr>
                        <a:t>→</a:t>
                      </a:r>
                      <a:r>
                        <a:rPr kumimoji="1" lang="ja-JP" altLang="ja-JP" sz="2600" kern="1200" dirty="0">
                          <a:solidFill>
                            <a:schemeClr val="dk1"/>
                          </a:solidFill>
                          <a:effectLst/>
                          <a:latin typeface="+mn-lt"/>
                          <a:ea typeface="+mn-ea"/>
                          <a:cs typeface="+mn-cs"/>
                        </a:rPr>
                        <a:t>　</a:t>
                      </a:r>
                      <a:r>
                        <a:rPr kumimoji="1" lang="en-US" altLang="ja-JP" sz="2600" kern="1200" dirty="0">
                          <a:solidFill>
                            <a:schemeClr val="dk1"/>
                          </a:solidFill>
                          <a:effectLst/>
                          <a:latin typeface="+mn-lt"/>
                          <a:ea typeface="+mn-ea"/>
                          <a:cs typeface="+mn-cs"/>
                        </a:rPr>
                        <a:t>4</a:t>
                      </a:r>
                      <a:r>
                        <a:rPr kumimoji="1" lang="ja-JP" altLang="ja-JP" sz="2600" kern="1200" dirty="0">
                          <a:solidFill>
                            <a:schemeClr val="dk1"/>
                          </a:solidFill>
                          <a:effectLst/>
                          <a:latin typeface="+mn-lt"/>
                          <a:ea typeface="+mn-ea"/>
                          <a:cs typeface="+mn-cs"/>
                        </a:rPr>
                        <a:t>単位</a:t>
                      </a:r>
                    </a:p>
                    <a:p>
                      <a:r>
                        <a:rPr kumimoji="1" lang="en-US" altLang="ja-JP" sz="2600" kern="1200" dirty="0">
                          <a:solidFill>
                            <a:schemeClr val="dk1"/>
                          </a:solidFill>
                          <a:effectLst/>
                          <a:latin typeface="+mn-lt"/>
                          <a:ea typeface="+mn-ea"/>
                          <a:cs typeface="+mn-cs"/>
                        </a:rPr>
                        <a:t>GLP</a:t>
                      </a:r>
                      <a:r>
                        <a:rPr kumimoji="1" lang="ja-JP" altLang="ja-JP" sz="2600" kern="1200" dirty="0">
                          <a:solidFill>
                            <a:schemeClr val="dk1"/>
                          </a:solidFill>
                          <a:effectLst/>
                          <a:latin typeface="+mn-lt"/>
                          <a:ea typeface="+mn-ea"/>
                          <a:cs typeface="+mn-cs"/>
                        </a:rPr>
                        <a:t>セミナー</a:t>
                      </a:r>
                      <a:r>
                        <a:rPr kumimoji="1" lang="en-US" altLang="ja-JP" sz="2600" kern="1200" dirty="0">
                          <a:solidFill>
                            <a:schemeClr val="dk1"/>
                          </a:solidFill>
                          <a:effectLst/>
                          <a:latin typeface="+mn-lt"/>
                          <a:ea typeface="+mn-ea"/>
                          <a:cs typeface="+mn-cs"/>
                        </a:rPr>
                        <a:t>II</a:t>
                      </a:r>
                      <a:r>
                        <a:rPr kumimoji="1" lang="ja-JP" altLang="ja-JP" sz="2600" kern="1200" dirty="0">
                          <a:solidFill>
                            <a:schemeClr val="dk1"/>
                          </a:solidFill>
                          <a:effectLst/>
                          <a:latin typeface="+mn-lt"/>
                          <a:ea typeface="+mn-ea"/>
                          <a:cs typeface="+mn-cs"/>
                        </a:rPr>
                        <a:t>（</a:t>
                      </a:r>
                      <a:r>
                        <a:rPr kumimoji="1" lang="en-US" altLang="ja-JP" sz="2600" kern="1200" dirty="0">
                          <a:solidFill>
                            <a:schemeClr val="dk1"/>
                          </a:solidFill>
                          <a:effectLst/>
                          <a:latin typeface="+mn-lt"/>
                          <a:ea typeface="+mn-ea"/>
                          <a:cs typeface="+mn-cs"/>
                        </a:rPr>
                        <a:t>4</a:t>
                      </a:r>
                      <a:r>
                        <a:rPr kumimoji="1" lang="ja-JP" altLang="ja-JP" sz="2600" kern="1200" dirty="0">
                          <a:solidFill>
                            <a:schemeClr val="dk1"/>
                          </a:solidFill>
                          <a:effectLst/>
                          <a:latin typeface="+mn-lt"/>
                          <a:ea typeface="+mn-ea"/>
                          <a:cs typeface="+mn-cs"/>
                        </a:rPr>
                        <a:t>年生）</a:t>
                      </a:r>
                      <a:r>
                        <a:rPr kumimoji="1" lang="en-US" altLang="ja-JP" sz="2600" kern="1200" dirty="0">
                          <a:solidFill>
                            <a:schemeClr val="dk1"/>
                          </a:solidFill>
                          <a:effectLst/>
                          <a:latin typeface="+mn-lt"/>
                          <a:ea typeface="+mn-ea"/>
                          <a:cs typeface="+mn-cs"/>
                          <a:sym typeface="Times New Roman" panose="02020603050405020304" pitchFamily="18" charset="0"/>
                        </a:rPr>
                        <a:t>→</a:t>
                      </a:r>
                      <a:r>
                        <a:rPr kumimoji="1" lang="ja-JP" altLang="ja-JP" sz="2600" kern="1200" dirty="0">
                          <a:solidFill>
                            <a:schemeClr val="dk1"/>
                          </a:solidFill>
                          <a:effectLst/>
                          <a:latin typeface="+mn-lt"/>
                          <a:ea typeface="+mn-ea"/>
                          <a:cs typeface="+mn-cs"/>
                        </a:rPr>
                        <a:t>　</a:t>
                      </a:r>
                      <a:r>
                        <a:rPr kumimoji="1" lang="en-US" altLang="ja-JP" sz="2600" kern="1200" dirty="0">
                          <a:solidFill>
                            <a:schemeClr val="dk1"/>
                          </a:solidFill>
                          <a:effectLst/>
                          <a:latin typeface="+mn-lt"/>
                          <a:ea typeface="+mn-ea"/>
                          <a:cs typeface="+mn-cs"/>
                        </a:rPr>
                        <a:t>4</a:t>
                      </a:r>
                      <a:r>
                        <a:rPr kumimoji="1" lang="ja-JP" altLang="ja-JP" sz="2600" kern="1200" dirty="0">
                          <a:solidFill>
                            <a:schemeClr val="dk1"/>
                          </a:solidFill>
                          <a:effectLst/>
                          <a:latin typeface="+mn-lt"/>
                          <a:ea typeface="+mn-ea"/>
                          <a:cs typeface="+mn-cs"/>
                        </a:rPr>
                        <a:t>単位</a:t>
                      </a:r>
                    </a:p>
                    <a:p>
                      <a:r>
                        <a:rPr kumimoji="1" lang="ja-JP" altLang="ja-JP" sz="2600" kern="1200" dirty="0">
                          <a:solidFill>
                            <a:schemeClr val="dk1"/>
                          </a:solidFill>
                          <a:effectLst/>
                          <a:latin typeface="+mn-lt"/>
                          <a:ea typeface="+mn-ea"/>
                          <a:cs typeface="+mn-cs"/>
                        </a:rPr>
                        <a:t>企画と実践（</a:t>
                      </a:r>
                      <a:r>
                        <a:rPr kumimoji="1" lang="en-US" altLang="ja-JP" sz="2600" kern="1200" dirty="0">
                          <a:solidFill>
                            <a:schemeClr val="dk1"/>
                          </a:solidFill>
                          <a:effectLst/>
                          <a:latin typeface="+mn-lt"/>
                          <a:ea typeface="+mn-ea"/>
                          <a:cs typeface="+mn-cs"/>
                        </a:rPr>
                        <a:t>4</a:t>
                      </a:r>
                      <a:r>
                        <a:rPr kumimoji="1" lang="ja-JP" altLang="ja-JP" sz="2600" kern="1200" dirty="0">
                          <a:solidFill>
                            <a:schemeClr val="dk1"/>
                          </a:solidFill>
                          <a:effectLst/>
                          <a:latin typeface="+mn-lt"/>
                          <a:ea typeface="+mn-ea"/>
                          <a:cs typeface="+mn-cs"/>
                        </a:rPr>
                        <a:t>年生）</a:t>
                      </a:r>
                      <a:r>
                        <a:rPr kumimoji="1" lang="en-US" altLang="ja-JP" sz="2600" kern="1200" dirty="0">
                          <a:solidFill>
                            <a:schemeClr val="dk1"/>
                          </a:solidFill>
                          <a:effectLst/>
                          <a:latin typeface="+mn-lt"/>
                          <a:ea typeface="+mn-ea"/>
                          <a:cs typeface="+mn-cs"/>
                          <a:sym typeface="Times New Roman" panose="02020603050405020304" pitchFamily="18" charset="0"/>
                        </a:rPr>
                        <a:t>→</a:t>
                      </a:r>
                      <a:r>
                        <a:rPr kumimoji="1" lang="ja-JP" altLang="ja-JP" sz="2600" kern="1200" dirty="0">
                          <a:solidFill>
                            <a:schemeClr val="dk1"/>
                          </a:solidFill>
                          <a:effectLst/>
                          <a:latin typeface="+mn-lt"/>
                          <a:ea typeface="+mn-ea"/>
                          <a:cs typeface="+mn-cs"/>
                        </a:rPr>
                        <a:t>　</a:t>
                      </a:r>
                      <a:r>
                        <a:rPr kumimoji="1" lang="en-US" altLang="ja-JP" sz="2600" kern="1200" dirty="0">
                          <a:solidFill>
                            <a:schemeClr val="dk1"/>
                          </a:solidFill>
                          <a:effectLst/>
                          <a:latin typeface="+mn-lt"/>
                          <a:ea typeface="+mn-ea"/>
                          <a:cs typeface="+mn-cs"/>
                        </a:rPr>
                        <a:t>2</a:t>
                      </a:r>
                      <a:r>
                        <a:rPr kumimoji="1" lang="ja-JP" altLang="ja-JP" sz="2600" kern="1200" dirty="0">
                          <a:solidFill>
                            <a:schemeClr val="dk1"/>
                          </a:solidFill>
                          <a:effectLst/>
                          <a:latin typeface="+mn-lt"/>
                          <a:ea typeface="+mn-ea"/>
                          <a:cs typeface="+mn-cs"/>
                        </a:rPr>
                        <a:t>単位</a:t>
                      </a:r>
                      <a:endParaRPr kumimoji="1" lang="en-US" altLang="ja-JP" sz="2600" kern="1200" dirty="0">
                        <a:solidFill>
                          <a:schemeClr val="dk1"/>
                        </a:solidFill>
                        <a:effectLst/>
                        <a:latin typeface="+mn-lt"/>
                        <a:ea typeface="+mn-ea"/>
                        <a:cs typeface="+mn-cs"/>
                      </a:endParaRPr>
                    </a:p>
                  </a:txBody>
                  <a:tcPr/>
                </a:tc>
                <a:tc>
                  <a:txBody>
                    <a:bodyPr/>
                    <a:lstStyle/>
                    <a:p>
                      <a:pPr algn="ctr">
                        <a:spcAft>
                          <a:spcPts val="0"/>
                        </a:spcAft>
                        <a:tabLst>
                          <a:tab pos="2700020" algn="ctr"/>
                        </a:tabLst>
                      </a:pPr>
                      <a:r>
                        <a:rPr lang="en-US" sz="2600" kern="100">
                          <a:effectLst/>
                          <a:latin typeface="+mj-ea"/>
                          <a:ea typeface="+mj-ea"/>
                          <a:cs typeface="Times New Roman" panose="02020603050405020304" pitchFamily="18" charset="0"/>
                        </a:rPr>
                        <a:t>10</a:t>
                      </a:r>
                      <a:r>
                        <a:rPr lang="ja-JP" sz="2600" kern="100">
                          <a:effectLst/>
                          <a:latin typeface="+mj-ea"/>
                          <a:ea typeface="+mj-ea"/>
                          <a:cs typeface="Times New Roman" panose="02020603050405020304" pitchFamily="18" charset="0"/>
                        </a:rPr>
                        <a:t>単位</a:t>
                      </a:r>
                    </a:p>
                  </a:txBody>
                  <a:tcPr marL="68580" marR="68580" marT="0" marB="0"/>
                </a:tc>
                <a:extLst>
                  <a:ext uri="{0D108BD9-81ED-4DB2-BD59-A6C34878D82A}">
                    <a16:rowId xmlns:a16="http://schemas.microsoft.com/office/drawing/2014/main" val="3776412927"/>
                  </a:ext>
                </a:extLst>
              </a:tr>
              <a:tr h="2658250">
                <a:tc>
                  <a:txBody>
                    <a:bodyPr/>
                    <a:lstStyle/>
                    <a:p>
                      <a:r>
                        <a:rPr kumimoji="1" lang="ja-JP" altLang="ja-JP" sz="2600" b="1" kern="1200" dirty="0">
                          <a:solidFill>
                            <a:schemeClr val="dk1"/>
                          </a:solidFill>
                          <a:effectLst/>
                          <a:latin typeface="+mn-lt"/>
                          <a:ea typeface="+mn-ea"/>
                          <a:cs typeface="+mn-cs"/>
                        </a:rPr>
                        <a:t>海外留学（</a:t>
                      </a:r>
                      <a:r>
                        <a:rPr kumimoji="1" lang="ja-JP" altLang="en-US" sz="2600" b="1" kern="1200" dirty="0">
                          <a:solidFill>
                            <a:schemeClr val="dk1"/>
                          </a:solidFill>
                          <a:effectLst/>
                          <a:latin typeface="+mn-lt"/>
                          <a:ea typeface="+mn-ea"/>
                          <a:cs typeface="+mn-cs"/>
                        </a:rPr>
                        <a:t>４</a:t>
                      </a:r>
                      <a:r>
                        <a:rPr kumimoji="1" lang="ja-JP" altLang="ja-JP" sz="2600" b="1" kern="1200" dirty="0">
                          <a:solidFill>
                            <a:schemeClr val="dk1"/>
                          </a:solidFill>
                          <a:effectLst/>
                          <a:latin typeface="+mn-lt"/>
                          <a:ea typeface="+mn-ea"/>
                          <a:cs typeface="+mn-cs"/>
                        </a:rPr>
                        <a:t>ヶ月以上）</a:t>
                      </a:r>
                      <a:r>
                        <a:rPr kumimoji="1" lang="ja-JP" altLang="en-US" sz="2600" b="1" kern="1200" dirty="0">
                          <a:solidFill>
                            <a:schemeClr val="dk1"/>
                          </a:solidFill>
                          <a:effectLst/>
                          <a:latin typeface="+mn-lt"/>
                          <a:ea typeface="+mn-ea"/>
                          <a:cs typeface="+mn-cs"/>
                        </a:rPr>
                        <a:t>→　</a:t>
                      </a:r>
                      <a:r>
                        <a:rPr kumimoji="1" lang="en-US" altLang="ja-JP" sz="2600" b="1" kern="1200" dirty="0">
                          <a:solidFill>
                            <a:schemeClr val="dk1"/>
                          </a:solidFill>
                          <a:effectLst/>
                          <a:latin typeface="+mn-lt"/>
                          <a:ea typeface="+mn-ea"/>
                          <a:cs typeface="+mn-cs"/>
                        </a:rPr>
                        <a:t>6</a:t>
                      </a:r>
                      <a:r>
                        <a:rPr kumimoji="1" lang="ja-JP" altLang="en-US" sz="2600" b="1" kern="1200" dirty="0">
                          <a:solidFill>
                            <a:schemeClr val="dk1"/>
                          </a:solidFill>
                          <a:effectLst/>
                          <a:latin typeface="+mn-lt"/>
                          <a:ea typeface="+mn-ea"/>
                          <a:cs typeface="+mn-cs"/>
                        </a:rPr>
                        <a:t>単位～</a:t>
                      </a:r>
                      <a:endParaRPr kumimoji="1" lang="en-US" altLang="ja-JP" sz="2600" b="1" kern="1200" dirty="0">
                        <a:solidFill>
                          <a:schemeClr val="dk1"/>
                        </a:solidFill>
                        <a:effectLst/>
                        <a:latin typeface="+mn-lt"/>
                        <a:ea typeface="+mn-ea"/>
                        <a:cs typeface="+mn-cs"/>
                      </a:endParaRPr>
                    </a:p>
                    <a:p>
                      <a:r>
                        <a:rPr kumimoji="1" lang="ja-JP" altLang="en-US" sz="2600" dirty="0"/>
                        <a:t>＋</a:t>
                      </a:r>
                      <a:endParaRPr kumimoji="1" lang="en-US" altLang="ja-JP" sz="2600" dirty="0"/>
                    </a:p>
                    <a:p>
                      <a:r>
                        <a:rPr kumimoji="1" lang="en-US" altLang="ja-JP" sz="2600" b="1" kern="1200" dirty="0">
                          <a:solidFill>
                            <a:schemeClr val="dk1"/>
                          </a:solidFill>
                          <a:effectLst/>
                          <a:latin typeface="+mn-lt"/>
                          <a:ea typeface="+mn-ea"/>
                          <a:cs typeface="+mn-cs"/>
                        </a:rPr>
                        <a:t>GLP</a:t>
                      </a:r>
                      <a:r>
                        <a:rPr kumimoji="1" lang="ja-JP" altLang="ja-JP" sz="2600" b="1" kern="1200" dirty="0">
                          <a:solidFill>
                            <a:schemeClr val="dk1"/>
                          </a:solidFill>
                          <a:effectLst/>
                          <a:latin typeface="+mn-lt"/>
                          <a:ea typeface="+mn-ea"/>
                          <a:cs typeface="+mn-cs"/>
                        </a:rPr>
                        <a:t>指定科目群</a:t>
                      </a:r>
                      <a:endParaRPr kumimoji="1" lang="ja-JP" altLang="ja-JP" sz="2600" kern="1200" dirty="0">
                        <a:solidFill>
                          <a:schemeClr val="dk1"/>
                        </a:solidFill>
                        <a:effectLst/>
                        <a:latin typeface="+mn-lt"/>
                        <a:ea typeface="+mn-ea"/>
                        <a:cs typeface="+mn-cs"/>
                      </a:endParaRPr>
                    </a:p>
                    <a:p>
                      <a:pPr lvl="0"/>
                      <a:r>
                        <a:rPr kumimoji="1" lang="ja-JP" altLang="ja-JP" sz="2600" kern="1200" dirty="0">
                          <a:solidFill>
                            <a:schemeClr val="dk1"/>
                          </a:solidFill>
                          <a:effectLst/>
                          <a:latin typeface="+mn-lt"/>
                          <a:ea typeface="+mn-ea"/>
                          <a:cs typeface="+mn-cs"/>
                        </a:rPr>
                        <a:t>社会学部が提供する</a:t>
                      </a:r>
                      <a:r>
                        <a:rPr kumimoji="1" lang="en-US" altLang="ja-JP" sz="2600" kern="1200" dirty="0" err="1">
                          <a:solidFill>
                            <a:schemeClr val="dk1"/>
                          </a:solidFill>
                          <a:effectLst/>
                          <a:latin typeface="+mn-lt"/>
                          <a:ea typeface="+mn-ea"/>
                          <a:cs typeface="+mn-cs"/>
                        </a:rPr>
                        <a:t>EplusOne</a:t>
                      </a:r>
                      <a:r>
                        <a:rPr kumimoji="1" lang="ja-JP" altLang="ja-JP" sz="2600" kern="1200" dirty="0">
                          <a:solidFill>
                            <a:schemeClr val="dk1"/>
                          </a:solidFill>
                          <a:effectLst/>
                          <a:latin typeface="+mn-lt"/>
                          <a:ea typeface="+mn-ea"/>
                          <a:cs typeface="+mn-cs"/>
                        </a:rPr>
                        <a:t>（英語、他言語）</a:t>
                      </a:r>
                      <a:r>
                        <a:rPr kumimoji="1" lang="en-US" altLang="ja-JP" sz="2600" kern="1200" dirty="0">
                          <a:solidFill>
                            <a:schemeClr val="dk1"/>
                          </a:solidFill>
                          <a:effectLst/>
                          <a:latin typeface="+mn-lt"/>
                          <a:ea typeface="+mn-ea"/>
                          <a:cs typeface="+mn-cs"/>
                        </a:rPr>
                        <a:t>GLP</a:t>
                      </a:r>
                      <a:r>
                        <a:rPr kumimoji="1" lang="ja-JP" altLang="ja-JP" sz="2600" kern="1200" dirty="0">
                          <a:solidFill>
                            <a:schemeClr val="dk1"/>
                          </a:solidFill>
                          <a:effectLst/>
                          <a:latin typeface="+mn-lt"/>
                          <a:ea typeface="+mn-ea"/>
                          <a:cs typeface="+mn-cs"/>
                        </a:rPr>
                        <a:t>指定科目</a:t>
                      </a:r>
                    </a:p>
                    <a:p>
                      <a:pPr lvl="0"/>
                      <a:r>
                        <a:rPr kumimoji="1" lang="ja-JP" altLang="ja-JP" sz="2600" kern="1200" dirty="0">
                          <a:solidFill>
                            <a:schemeClr val="dk1"/>
                          </a:solidFill>
                          <a:effectLst/>
                          <a:latin typeface="+mn-lt"/>
                          <a:ea typeface="+mn-ea"/>
                          <a:cs typeface="+mn-cs"/>
                        </a:rPr>
                        <a:t>法・商・経済学部が提供する</a:t>
                      </a:r>
                      <a:r>
                        <a:rPr kumimoji="1" lang="en-US" altLang="ja-JP" sz="2600" kern="1200" dirty="0">
                          <a:solidFill>
                            <a:schemeClr val="dk1"/>
                          </a:solidFill>
                          <a:effectLst/>
                          <a:latin typeface="+mn-lt"/>
                          <a:ea typeface="+mn-ea"/>
                          <a:cs typeface="+mn-cs"/>
                        </a:rPr>
                        <a:t>GLP</a:t>
                      </a:r>
                      <a:r>
                        <a:rPr kumimoji="1" lang="ja-JP" altLang="ja-JP" sz="2600" kern="1200" dirty="0">
                          <a:solidFill>
                            <a:schemeClr val="dk1"/>
                          </a:solidFill>
                          <a:effectLst/>
                          <a:latin typeface="+mn-lt"/>
                          <a:ea typeface="+mn-ea"/>
                          <a:cs typeface="+mn-cs"/>
                        </a:rPr>
                        <a:t>指定科目</a:t>
                      </a:r>
                    </a:p>
                    <a:p>
                      <a:r>
                        <a:rPr kumimoji="1" lang="ja-JP" altLang="ja-JP" sz="2600" kern="1200" dirty="0">
                          <a:solidFill>
                            <a:schemeClr val="dk1"/>
                          </a:solidFill>
                          <a:effectLst/>
                          <a:latin typeface="+mn-lt"/>
                          <a:ea typeface="+mn-ea"/>
                          <a:cs typeface="+mn-cs"/>
                        </a:rPr>
                        <a:t>短期留学（</a:t>
                      </a:r>
                      <a:r>
                        <a:rPr kumimoji="1" lang="en-US" altLang="ja-JP" sz="2600" kern="1200" dirty="0">
                          <a:solidFill>
                            <a:schemeClr val="dk1"/>
                          </a:solidFill>
                          <a:effectLst/>
                          <a:latin typeface="+mn-lt"/>
                          <a:ea typeface="+mn-ea"/>
                          <a:cs typeface="+mn-cs"/>
                        </a:rPr>
                        <a:t>2</a:t>
                      </a:r>
                      <a:r>
                        <a:rPr kumimoji="1" lang="ja-JP" altLang="ja-JP" sz="2600" kern="1200" dirty="0">
                          <a:solidFill>
                            <a:schemeClr val="dk1"/>
                          </a:solidFill>
                          <a:effectLst/>
                          <a:latin typeface="+mn-lt"/>
                          <a:ea typeface="+mn-ea"/>
                          <a:cs typeface="+mn-cs"/>
                        </a:rPr>
                        <a:t>単位</a:t>
                      </a:r>
                      <a:r>
                        <a:rPr kumimoji="1" lang="ja-JP" altLang="en-US" sz="2600" kern="1200" dirty="0">
                          <a:solidFill>
                            <a:schemeClr val="dk1"/>
                          </a:solidFill>
                          <a:effectLst/>
                          <a:latin typeface="+mn-lt"/>
                          <a:ea typeface="+mn-ea"/>
                          <a:cs typeface="+mn-cs"/>
                        </a:rPr>
                        <a:t>～）</a:t>
                      </a:r>
                      <a:endParaRPr kumimoji="1" lang="en-US" altLang="ja-JP" sz="2600" kern="1200" dirty="0">
                        <a:solidFill>
                          <a:schemeClr val="dk1"/>
                        </a:solidFill>
                        <a:effectLst/>
                        <a:latin typeface="+mn-lt"/>
                        <a:ea typeface="+mn-ea"/>
                        <a:cs typeface="+mn-cs"/>
                      </a:endParaRPr>
                    </a:p>
                  </a:txBody>
                  <a:tcPr/>
                </a:tc>
                <a:tc>
                  <a:txBody>
                    <a:bodyPr/>
                    <a:lstStyle/>
                    <a:p>
                      <a:pPr algn="ctr">
                        <a:spcAft>
                          <a:spcPts val="0"/>
                        </a:spcAft>
                        <a:tabLst>
                          <a:tab pos="2700020" algn="ctr"/>
                        </a:tabLst>
                      </a:pPr>
                      <a:r>
                        <a:rPr lang="en-US" altLang="ja-JP" sz="2600" kern="100" dirty="0">
                          <a:effectLst/>
                          <a:latin typeface="+mj-ea"/>
                          <a:ea typeface="+mj-ea"/>
                          <a:cs typeface="Times New Roman" panose="02020603050405020304" pitchFamily="18" charset="0"/>
                        </a:rPr>
                        <a:t>26</a:t>
                      </a:r>
                      <a:r>
                        <a:rPr lang="ja-JP" sz="2600" kern="100" dirty="0">
                          <a:effectLst/>
                          <a:latin typeface="+mj-ea"/>
                          <a:ea typeface="+mj-ea"/>
                          <a:cs typeface="Times New Roman" panose="02020603050405020304" pitchFamily="18" charset="0"/>
                        </a:rPr>
                        <a:t>単位～ </a:t>
                      </a:r>
                    </a:p>
                  </a:txBody>
                  <a:tcPr marL="68580" marR="68580" marT="0" marB="0"/>
                </a:tc>
                <a:extLst>
                  <a:ext uri="{0D108BD9-81ED-4DB2-BD59-A6C34878D82A}">
                    <a16:rowId xmlns:a16="http://schemas.microsoft.com/office/drawing/2014/main" val="3730294313"/>
                  </a:ext>
                </a:extLst>
              </a:tr>
              <a:tr h="480680">
                <a:tc>
                  <a:txBody>
                    <a:bodyPr/>
                    <a:lstStyle/>
                    <a:p>
                      <a:pPr algn="r"/>
                      <a:r>
                        <a:rPr kumimoji="1" lang="ja-JP" altLang="en-US" sz="2600" b="1" dirty="0"/>
                        <a:t>計</a:t>
                      </a:r>
                    </a:p>
                  </a:txBody>
                  <a:tcPr/>
                </a:tc>
                <a:tc>
                  <a:txBody>
                    <a:bodyPr/>
                    <a:lstStyle/>
                    <a:p>
                      <a:pPr algn="ctr">
                        <a:spcAft>
                          <a:spcPts val="0"/>
                        </a:spcAft>
                        <a:tabLst>
                          <a:tab pos="2700020" algn="ctr"/>
                        </a:tabLst>
                      </a:pPr>
                      <a:r>
                        <a:rPr lang="en-US" altLang="ja-JP" sz="2600" b="1" kern="100" dirty="0">
                          <a:effectLst/>
                          <a:latin typeface="+mj-ea"/>
                          <a:ea typeface="+mj-ea"/>
                          <a:cs typeface="Times New Roman" panose="02020603050405020304" pitchFamily="18" charset="0"/>
                        </a:rPr>
                        <a:t>36</a:t>
                      </a:r>
                      <a:r>
                        <a:rPr lang="ja-JP" sz="2600" b="1" kern="100" dirty="0">
                          <a:effectLst/>
                          <a:latin typeface="+mj-ea"/>
                          <a:ea typeface="+mj-ea"/>
                          <a:cs typeface="Times New Roman" panose="02020603050405020304" pitchFamily="18" charset="0"/>
                        </a:rPr>
                        <a:t>単位～</a:t>
                      </a:r>
                    </a:p>
                  </a:txBody>
                  <a:tcPr marL="68580" marR="68580" marT="0" marB="0"/>
                </a:tc>
                <a:extLst>
                  <a:ext uri="{0D108BD9-81ED-4DB2-BD59-A6C34878D82A}">
                    <a16:rowId xmlns:a16="http://schemas.microsoft.com/office/drawing/2014/main" val="3126340290"/>
                  </a:ext>
                </a:extLst>
              </a:tr>
            </a:tbl>
          </a:graphicData>
        </a:graphic>
      </p:graphicFrame>
      <p:sp>
        <p:nvSpPr>
          <p:cNvPr id="3" name="正方形/長方形 2"/>
          <p:cNvSpPr/>
          <p:nvPr/>
        </p:nvSpPr>
        <p:spPr>
          <a:xfrm>
            <a:off x="781050" y="4193177"/>
            <a:ext cx="8637270" cy="1881052"/>
          </a:xfrm>
          <a:prstGeom prst="rect">
            <a:avLst/>
          </a:prstGeom>
          <a:no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9139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5" y="222068"/>
            <a:ext cx="10772775" cy="496389"/>
          </a:xfrm>
        </p:spPr>
        <p:txBody>
          <a:bodyPr>
            <a:normAutofit fontScale="90000"/>
          </a:bodyPr>
          <a:lstStyle/>
          <a:p>
            <a:r>
              <a:rPr kumimoji="1" lang="en-US" altLang="ja-JP" dirty="0"/>
              <a:t>2018</a:t>
            </a:r>
            <a:r>
              <a:rPr kumimoji="1" lang="ja-JP" altLang="en-US" dirty="0"/>
              <a:t>年度</a:t>
            </a:r>
            <a:r>
              <a:rPr kumimoji="1" lang="en-US" altLang="ja-JP" dirty="0"/>
              <a:t>GLP</a:t>
            </a:r>
            <a:r>
              <a:rPr lang="ja-JP" altLang="en-US" dirty="0"/>
              <a:t>指定科目（英語、一部）</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819774466"/>
              </p:ext>
            </p:extLst>
          </p:nvPr>
        </p:nvGraphicFramePr>
        <p:xfrm>
          <a:off x="485421" y="846666"/>
          <a:ext cx="11288890" cy="5891790"/>
        </p:xfrm>
        <a:graphic>
          <a:graphicData uri="http://schemas.openxmlformats.org/drawingml/2006/table">
            <a:tbl>
              <a:tblPr firstRow="1" bandRow="1">
                <a:tableStyleId>{5C22544A-7EE6-4342-B048-85BDC9FD1C3A}</a:tableStyleId>
              </a:tblPr>
              <a:tblGrid>
                <a:gridCol w="5644445">
                  <a:extLst>
                    <a:ext uri="{9D8B030D-6E8A-4147-A177-3AD203B41FA5}">
                      <a16:colId xmlns:a16="http://schemas.microsoft.com/office/drawing/2014/main" val="352233104"/>
                    </a:ext>
                  </a:extLst>
                </a:gridCol>
                <a:gridCol w="5644445">
                  <a:extLst>
                    <a:ext uri="{9D8B030D-6E8A-4147-A177-3AD203B41FA5}">
                      <a16:colId xmlns:a16="http://schemas.microsoft.com/office/drawing/2014/main" val="907072383"/>
                    </a:ext>
                  </a:extLst>
                </a:gridCol>
              </a:tblGrid>
              <a:tr h="205339">
                <a:tc>
                  <a:txBody>
                    <a:bodyPr/>
                    <a:lstStyle/>
                    <a:p>
                      <a:r>
                        <a:rPr kumimoji="1" lang="ja-JP" altLang="en-US" sz="2000" dirty="0"/>
                        <a:t>基礎科目</a:t>
                      </a:r>
                    </a:p>
                  </a:txBody>
                  <a:tcPr/>
                </a:tc>
                <a:tc>
                  <a:txBody>
                    <a:bodyPr/>
                    <a:lstStyle/>
                    <a:p>
                      <a:r>
                        <a:rPr kumimoji="1" lang="ja-JP" altLang="en-US" sz="2000" dirty="0"/>
                        <a:t>発展科目</a:t>
                      </a:r>
                    </a:p>
                  </a:txBody>
                  <a:tcPr/>
                </a:tc>
                <a:extLst>
                  <a:ext uri="{0D108BD9-81ED-4DB2-BD59-A6C34878D82A}">
                    <a16:rowId xmlns:a16="http://schemas.microsoft.com/office/drawing/2014/main" val="151876369"/>
                  </a:ext>
                </a:extLst>
              </a:tr>
              <a:tr h="702826">
                <a:tc>
                  <a:txBody>
                    <a:bodyPr/>
                    <a:lstStyle/>
                    <a:p>
                      <a:r>
                        <a:rPr kumimoji="1" lang="en-US" altLang="ja-JP" sz="2000" dirty="0"/>
                        <a:t>Topics</a:t>
                      </a:r>
                      <a:r>
                        <a:rPr kumimoji="1" lang="ja-JP" altLang="en-US" sz="2000" dirty="0"/>
                        <a:t> </a:t>
                      </a:r>
                      <a:r>
                        <a:rPr kumimoji="1" lang="en-US" altLang="ja-JP" sz="2000" dirty="0"/>
                        <a:t>in</a:t>
                      </a:r>
                      <a:r>
                        <a:rPr kumimoji="1" lang="ja-JP" altLang="en-US" sz="2000" dirty="0"/>
                        <a:t> </a:t>
                      </a:r>
                      <a:r>
                        <a:rPr kumimoji="1" lang="en-US" altLang="ja-JP" sz="2000" dirty="0"/>
                        <a:t>Global</a:t>
                      </a:r>
                      <a:r>
                        <a:rPr kumimoji="1" lang="ja-JP" altLang="en-US" sz="2000" dirty="0"/>
                        <a:t> </a:t>
                      </a:r>
                      <a:r>
                        <a:rPr kumimoji="1" lang="en-US" altLang="ja-JP" sz="2000" dirty="0"/>
                        <a:t>Studies</a:t>
                      </a:r>
                      <a:r>
                        <a:rPr kumimoji="1" lang="ja-JP" altLang="en-US" sz="2000" dirty="0"/>
                        <a:t> </a:t>
                      </a:r>
                      <a:r>
                        <a:rPr kumimoji="1" lang="en-US" altLang="ja-JP" sz="2000" dirty="0"/>
                        <a:t>I</a:t>
                      </a:r>
                      <a:r>
                        <a:rPr kumimoji="1" lang="ja-JP" altLang="en-US" sz="2000" dirty="0"/>
                        <a:t> </a:t>
                      </a:r>
                      <a:r>
                        <a:rPr kumimoji="1" lang="en-US" altLang="ja-JP" sz="2000" dirty="0"/>
                        <a:t>A</a:t>
                      </a:r>
                      <a:r>
                        <a:rPr kumimoji="1" lang="ja-JP" altLang="en-US" sz="2000" dirty="0"/>
                        <a:t> （赤嶺淳）</a:t>
                      </a:r>
                    </a:p>
                  </a:txBody>
                  <a:tcPr/>
                </a:tc>
                <a:tc>
                  <a:txBody>
                    <a:bodyPr/>
                    <a:lstStyle/>
                    <a:p>
                      <a:r>
                        <a:rPr kumimoji="1" lang="en-US" altLang="ja-JP" sz="2000" dirty="0"/>
                        <a:t>Topics of Modern and</a:t>
                      </a:r>
                      <a:r>
                        <a:rPr kumimoji="1" lang="en-US" altLang="ja-JP" sz="2000" baseline="0" dirty="0"/>
                        <a:t> Contemporary History A </a:t>
                      </a:r>
                    </a:p>
                    <a:p>
                      <a:r>
                        <a:rPr kumimoji="1" lang="en-US" altLang="ja-JP" sz="2000" baseline="0" dirty="0"/>
                        <a:t>(</a:t>
                      </a:r>
                      <a:r>
                        <a:rPr kumimoji="1" lang="ja-JP" altLang="en-US" sz="2000" baseline="0" dirty="0"/>
                        <a:t>中野聡）</a:t>
                      </a:r>
                      <a:endParaRPr kumimoji="1" lang="ja-JP" altLang="en-US" sz="2000" dirty="0"/>
                    </a:p>
                  </a:txBody>
                  <a:tcPr/>
                </a:tc>
                <a:extLst>
                  <a:ext uri="{0D108BD9-81ED-4DB2-BD59-A6C34878D82A}">
                    <a16:rowId xmlns:a16="http://schemas.microsoft.com/office/drawing/2014/main" val="783937612"/>
                  </a:ext>
                </a:extLst>
              </a:tr>
              <a:tr h="464507">
                <a:tc>
                  <a:txBody>
                    <a:bodyPr/>
                    <a:lstStyle/>
                    <a:p>
                      <a:r>
                        <a:rPr kumimoji="1" lang="en-US" altLang="ja-JP" sz="2000" dirty="0"/>
                        <a:t>Topics in Social Sciences II (SANADA, </a:t>
                      </a:r>
                      <a:r>
                        <a:rPr kumimoji="1" lang="en-US" altLang="ja-JP" sz="2000" dirty="0" err="1"/>
                        <a:t>Yasushiro</a:t>
                      </a:r>
                      <a:r>
                        <a:rPr kumimoji="1" lang="en-US" altLang="ja-JP" sz="2000" dirty="0"/>
                        <a:t>)</a:t>
                      </a:r>
                      <a:endParaRPr kumimoji="1" lang="ja-JP" altLang="en-US" sz="2000" dirty="0"/>
                    </a:p>
                  </a:txBody>
                  <a:tcPr/>
                </a:tc>
                <a:tc>
                  <a:txBody>
                    <a:bodyPr/>
                    <a:lstStyle/>
                    <a:p>
                      <a:r>
                        <a:rPr kumimoji="1" lang="en-US" altLang="ja-JP" sz="2000" dirty="0"/>
                        <a:t>Seminar</a:t>
                      </a:r>
                      <a:r>
                        <a:rPr kumimoji="1" lang="ja-JP" altLang="en-US" sz="2000" dirty="0"/>
                        <a:t> </a:t>
                      </a:r>
                      <a:r>
                        <a:rPr kumimoji="1" lang="en-US" altLang="ja-JP" sz="2000" dirty="0"/>
                        <a:t>on</a:t>
                      </a:r>
                      <a:r>
                        <a:rPr kumimoji="1" lang="ja-JP" altLang="en-US" sz="2000" dirty="0"/>
                        <a:t> </a:t>
                      </a:r>
                      <a:r>
                        <a:rPr kumimoji="1" lang="en-US" altLang="ja-JP" sz="2000" dirty="0"/>
                        <a:t>Global</a:t>
                      </a:r>
                      <a:r>
                        <a:rPr kumimoji="1" lang="ja-JP" altLang="en-US" sz="2000" dirty="0"/>
                        <a:t> </a:t>
                      </a:r>
                      <a:r>
                        <a:rPr kumimoji="1" lang="en-US" altLang="ja-JP" sz="2000" dirty="0"/>
                        <a:t>Issues</a:t>
                      </a:r>
                      <a:r>
                        <a:rPr kumimoji="1" lang="ja-JP" altLang="en-US" sz="2000" dirty="0"/>
                        <a:t> </a:t>
                      </a:r>
                      <a:r>
                        <a:rPr kumimoji="1" lang="en-US" altLang="ja-JP" sz="2000" dirty="0"/>
                        <a:t>I</a:t>
                      </a:r>
                      <a:r>
                        <a:rPr kumimoji="1" lang="ja-JP" altLang="en-US" sz="2000" dirty="0"/>
                        <a:t>（</a:t>
                      </a:r>
                      <a:r>
                        <a:rPr kumimoji="1" lang="en-US" altLang="ja-JP" sz="2000" dirty="0"/>
                        <a:t>LIM,</a:t>
                      </a:r>
                      <a:r>
                        <a:rPr kumimoji="1" lang="ja-JP" altLang="en-US" sz="2000" dirty="0"/>
                        <a:t> </a:t>
                      </a:r>
                      <a:r>
                        <a:rPr kumimoji="1" lang="en-US" altLang="ja-JP" sz="2000" dirty="0" err="1"/>
                        <a:t>Jie</a:t>
                      </a:r>
                      <a:r>
                        <a:rPr kumimoji="1" lang="en-US" altLang="ja-JP" sz="2000" dirty="0"/>
                        <a:t>-Hyun)</a:t>
                      </a:r>
                      <a:endParaRPr kumimoji="1" lang="ja-JP" altLang="en-US" sz="2000" dirty="0"/>
                    </a:p>
                  </a:txBody>
                  <a:tcPr/>
                </a:tc>
                <a:extLst>
                  <a:ext uri="{0D108BD9-81ED-4DB2-BD59-A6C34878D82A}">
                    <a16:rowId xmlns:a16="http://schemas.microsoft.com/office/drawing/2014/main" val="2808323545"/>
                  </a:ext>
                </a:extLst>
              </a:tr>
              <a:tr h="800321">
                <a:tc>
                  <a:txBody>
                    <a:bodyPr/>
                    <a:lstStyle/>
                    <a:p>
                      <a:r>
                        <a:rPr kumimoji="1" lang="en-US" altLang="ja-JP" sz="2000" dirty="0"/>
                        <a:t>Topics in Social Sciences III (</a:t>
                      </a:r>
                      <a:r>
                        <a:rPr kumimoji="1" lang="ja-JP" altLang="en-US" sz="2000" dirty="0"/>
                        <a:t>中野聡）</a:t>
                      </a:r>
                    </a:p>
                  </a:txBody>
                  <a:tcPr/>
                </a:tc>
                <a:tc>
                  <a:txBody>
                    <a:bodyPr/>
                    <a:lstStyle/>
                    <a:p>
                      <a:r>
                        <a:rPr kumimoji="1" lang="en-US" altLang="ja-JP" sz="2000" dirty="0"/>
                        <a:t>Topics</a:t>
                      </a:r>
                      <a:r>
                        <a:rPr kumimoji="1" lang="ja-JP" altLang="en-US" sz="2000" dirty="0"/>
                        <a:t> </a:t>
                      </a:r>
                      <a:r>
                        <a:rPr kumimoji="1" lang="en-US" altLang="ja-JP" sz="2000" dirty="0"/>
                        <a:t>in</a:t>
                      </a:r>
                      <a:r>
                        <a:rPr kumimoji="1" lang="ja-JP" altLang="en-US" sz="2000" dirty="0"/>
                        <a:t> </a:t>
                      </a:r>
                      <a:r>
                        <a:rPr kumimoji="1" lang="en-US" altLang="ja-JP" sz="2000" dirty="0"/>
                        <a:t>Global</a:t>
                      </a:r>
                      <a:r>
                        <a:rPr kumimoji="1" lang="ja-JP" altLang="en-US" sz="2000" dirty="0"/>
                        <a:t> </a:t>
                      </a:r>
                      <a:r>
                        <a:rPr kumimoji="1" lang="en-US" altLang="ja-JP" sz="2000" dirty="0"/>
                        <a:t>Studies</a:t>
                      </a:r>
                      <a:r>
                        <a:rPr kumimoji="1" lang="ja-JP" altLang="en-US" sz="2000" dirty="0"/>
                        <a:t> </a:t>
                      </a:r>
                      <a:r>
                        <a:rPr kumimoji="1" lang="en-US" altLang="ja-JP" sz="2000" dirty="0"/>
                        <a:t>II</a:t>
                      </a:r>
                      <a:r>
                        <a:rPr kumimoji="1" lang="ja-JP" altLang="en-US" sz="2000" dirty="0"/>
                        <a:t> </a:t>
                      </a:r>
                      <a:r>
                        <a:rPr kumimoji="1" lang="en-US" altLang="ja-JP" sz="2000" dirty="0"/>
                        <a:t>(ALCARAZ, </a:t>
                      </a:r>
                      <a:r>
                        <a:rPr kumimoji="1" lang="en-US" altLang="ja-JP" sz="2000" dirty="0" err="1"/>
                        <a:t>Pareja</a:t>
                      </a:r>
                      <a:r>
                        <a:rPr kumimoji="1" lang="en-US" altLang="ja-JP" sz="2000" dirty="0"/>
                        <a:t> Pablo)</a:t>
                      </a:r>
                      <a:endParaRPr kumimoji="1" lang="ja-JP" altLang="en-US" sz="2000" dirty="0"/>
                    </a:p>
                  </a:txBody>
                  <a:tcPr/>
                </a:tc>
                <a:extLst>
                  <a:ext uri="{0D108BD9-81ED-4DB2-BD59-A6C34878D82A}">
                    <a16:rowId xmlns:a16="http://schemas.microsoft.com/office/drawing/2014/main" val="3161143599"/>
                  </a:ext>
                </a:extLst>
              </a:tr>
              <a:tr h="464507">
                <a:tc>
                  <a:txBody>
                    <a:bodyPr/>
                    <a:lstStyle/>
                    <a:p>
                      <a:r>
                        <a:rPr kumimoji="1" lang="en-US" altLang="ja-JP" sz="2000" dirty="0"/>
                        <a:t>Cultural</a:t>
                      </a:r>
                      <a:r>
                        <a:rPr kumimoji="1" lang="ja-JP" altLang="en-US" sz="2000" dirty="0"/>
                        <a:t> </a:t>
                      </a:r>
                      <a:r>
                        <a:rPr kumimoji="1" lang="en-US" altLang="ja-JP" sz="2000" dirty="0"/>
                        <a:t>Anthropology</a:t>
                      </a:r>
                      <a:r>
                        <a:rPr kumimoji="1" lang="ja-JP" altLang="en-US" sz="2000" dirty="0"/>
                        <a:t>（田口陽子）</a:t>
                      </a:r>
                    </a:p>
                  </a:txBody>
                  <a:tcPr/>
                </a:tc>
                <a:tc>
                  <a:txBody>
                    <a:bodyPr/>
                    <a:lstStyle/>
                    <a:p>
                      <a:r>
                        <a:rPr kumimoji="1" lang="en-US" altLang="ja-JP" sz="2000" dirty="0"/>
                        <a:t>Statistics for Social Sciences (Jonathan LEWIS)</a:t>
                      </a:r>
                      <a:endParaRPr kumimoji="1" lang="ja-JP" altLang="en-US" sz="2000" dirty="0"/>
                    </a:p>
                  </a:txBody>
                  <a:tcPr/>
                </a:tc>
                <a:extLst>
                  <a:ext uri="{0D108BD9-81ED-4DB2-BD59-A6C34878D82A}">
                    <a16:rowId xmlns:a16="http://schemas.microsoft.com/office/drawing/2014/main" val="2466444958"/>
                  </a:ext>
                </a:extLst>
              </a:tr>
              <a:tr h="702826">
                <a:tc>
                  <a:txBody>
                    <a:bodyPr/>
                    <a:lstStyle/>
                    <a:p>
                      <a:r>
                        <a:rPr kumimoji="1" lang="ja-JP" altLang="en-US" sz="2000" dirty="0"/>
                        <a:t>短期調査（赤嶺淳）～フィリピン</a:t>
                      </a:r>
                    </a:p>
                  </a:txBody>
                  <a:tcPr/>
                </a:tc>
                <a:tc>
                  <a:txBody>
                    <a:bodyPr/>
                    <a:lstStyle/>
                    <a:p>
                      <a:r>
                        <a:rPr kumimoji="1" lang="en-US" altLang="ja-JP" sz="2000" dirty="0"/>
                        <a:t>Topics of Modern and Contemporary</a:t>
                      </a:r>
                      <a:r>
                        <a:rPr kumimoji="1" lang="en-US" altLang="ja-JP" sz="2000" baseline="0" dirty="0"/>
                        <a:t> History Z </a:t>
                      </a:r>
                    </a:p>
                    <a:p>
                      <a:r>
                        <a:rPr kumimoji="1" lang="ja-JP" altLang="en-US" sz="2000" baseline="0" dirty="0"/>
                        <a:t>（清水由希江）</a:t>
                      </a:r>
                      <a:endParaRPr kumimoji="1" lang="en-US" altLang="ja-JP" sz="2000" baseline="0" dirty="0"/>
                    </a:p>
                  </a:txBody>
                  <a:tcPr/>
                </a:tc>
                <a:extLst>
                  <a:ext uri="{0D108BD9-81ED-4DB2-BD59-A6C34878D82A}">
                    <a16:rowId xmlns:a16="http://schemas.microsoft.com/office/drawing/2014/main" val="1668051740"/>
                  </a:ext>
                </a:extLst>
              </a:tr>
              <a:tr h="464507">
                <a:tc>
                  <a:txBody>
                    <a:bodyPr/>
                    <a:lstStyle/>
                    <a:p>
                      <a:r>
                        <a:rPr kumimoji="1" lang="ja-JP" altLang="en-US" sz="2000" dirty="0"/>
                        <a:t>商学部：</a:t>
                      </a:r>
                      <a:r>
                        <a:rPr kumimoji="1" lang="en-US" altLang="ja-JP" sz="2000" dirty="0"/>
                        <a:t>Interactive</a:t>
                      </a:r>
                      <a:r>
                        <a:rPr kumimoji="1" lang="ja-JP" altLang="en-US" sz="2000" dirty="0"/>
                        <a:t> </a:t>
                      </a:r>
                      <a:r>
                        <a:rPr kumimoji="1" lang="en-US" altLang="ja-JP" sz="2000" dirty="0"/>
                        <a:t>Courses</a:t>
                      </a:r>
                      <a:r>
                        <a:rPr kumimoji="1" lang="ja-JP" altLang="en-US" sz="2000" dirty="0"/>
                        <a:t> </a:t>
                      </a:r>
                      <a:r>
                        <a:rPr kumimoji="1" lang="en-US" altLang="ja-JP" sz="2000" dirty="0"/>
                        <a:t>on</a:t>
                      </a:r>
                      <a:r>
                        <a:rPr kumimoji="1" lang="ja-JP" altLang="en-US" sz="2000" dirty="0"/>
                        <a:t> </a:t>
                      </a:r>
                      <a:r>
                        <a:rPr kumimoji="1" lang="en-US" altLang="ja-JP" sz="2000" dirty="0"/>
                        <a:t>Business</a:t>
                      </a:r>
                      <a:r>
                        <a:rPr kumimoji="1" lang="ja-JP" altLang="en-US" sz="2000" dirty="0"/>
                        <a:t> </a:t>
                      </a:r>
                      <a:r>
                        <a:rPr kumimoji="1" lang="en-US" altLang="ja-JP" sz="2000" dirty="0"/>
                        <a:t>Basics</a:t>
                      </a:r>
                      <a:endParaRPr kumimoji="1" lang="ja-JP" altLang="en-US" sz="2000" dirty="0"/>
                    </a:p>
                  </a:txBody>
                  <a:tcPr/>
                </a:tc>
                <a:tc>
                  <a:txBody>
                    <a:bodyPr/>
                    <a:lstStyle/>
                    <a:p>
                      <a:r>
                        <a:rPr kumimoji="1" lang="ja-JP" altLang="en-US" sz="2000" dirty="0"/>
                        <a:t>クィア理論　（ソニヤ・デール）</a:t>
                      </a:r>
                    </a:p>
                  </a:txBody>
                  <a:tcPr/>
                </a:tc>
                <a:extLst>
                  <a:ext uri="{0D108BD9-81ED-4DB2-BD59-A6C34878D82A}">
                    <a16:rowId xmlns:a16="http://schemas.microsoft.com/office/drawing/2014/main" val="2712383455"/>
                  </a:ext>
                </a:extLst>
              </a:tr>
              <a:tr h="887654">
                <a:tc>
                  <a:txBody>
                    <a:bodyPr/>
                    <a:lstStyle/>
                    <a:p>
                      <a:r>
                        <a:rPr kumimoji="1" lang="ja-JP" altLang="en-US" sz="2000" dirty="0"/>
                        <a:t>法学部：</a:t>
                      </a:r>
                      <a:r>
                        <a:rPr kumimoji="1" lang="en-US" altLang="ja-JP" sz="2000" dirty="0"/>
                        <a:t>Comparative</a:t>
                      </a:r>
                      <a:r>
                        <a:rPr kumimoji="1" lang="ja-JP" altLang="en-US" sz="2000" dirty="0"/>
                        <a:t> </a:t>
                      </a:r>
                      <a:r>
                        <a:rPr kumimoji="1" lang="en-US" altLang="ja-JP" sz="2000" dirty="0"/>
                        <a:t>Law</a:t>
                      </a:r>
                      <a:r>
                        <a:rPr kumimoji="1" lang="ja-JP" altLang="en-US" sz="2000" dirty="0" err="1"/>
                        <a:t>、</a:t>
                      </a:r>
                      <a:r>
                        <a:rPr kumimoji="1" lang="en-US" altLang="ja-JP" sz="2000" dirty="0"/>
                        <a:t>Japan</a:t>
                      </a:r>
                      <a:r>
                        <a:rPr kumimoji="1" lang="ja-JP" altLang="en-US" sz="2000" dirty="0"/>
                        <a:t> </a:t>
                      </a:r>
                      <a:r>
                        <a:rPr kumimoji="1" lang="en-US" altLang="ja-JP" sz="2000" dirty="0"/>
                        <a:t>and</a:t>
                      </a:r>
                      <a:r>
                        <a:rPr kumimoji="1" lang="ja-JP" altLang="en-US" sz="2000" dirty="0"/>
                        <a:t> </a:t>
                      </a:r>
                      <a:r>
                        <a:rPr kumimoji="1" lang="en-US" altLang="ja-JP" sz="2000" dirty="0"/>
                        <a:t>International</a:t>
                      </a:r>
                      <a:r>
                        <a:rPr kumimoji="1" lang="ja-JP" altLang="en-US" sz="2000" dirty="0"/>
                        <a:t> </a:t>
                      </a:r>
                      <a:r>
                        <a:rPr kumimoji="1" lang="en-US" altLang="ja-JP" sz="2000" dirty="0"/>
                        <a:t>Relations</a:t>
                      </a:r>
                      <a:r>
                        <a:rPr kumimoji="1" lang="ja-JP" altLang="en-US" sz="2000" dirty="0" err="1"/>
                        <a:t>、</a:t>
                      </a:r>
                      <a:r>
                        <a:rPr kumimoji="1" lang="en-US" altLang="ja-JP" sz="2000" dirty="0"/>
                        <a:t>Political</a:t>
                      </a:r>
                      <a:r>
                        <a:rPr kumimoji="1" lang="ja-JP" altLang="en-US" sz="2000" dirty="0"/>
                        <a:t> </a:t>
                      </a:r>
                      <a:r>
                        <a:rPr kumimoji="1" lang="en-US" altLang="ja-JP" sz="2000" dirty="0"/>
                        <a:t>Diplomacy</a:t>
                      </a:r>
                      <a:r>
                        <a:rPr kumimoji="1" lang="ja-JP" altLang="en-US" sz="2000" dirty="0"/>
                        <a:t> </a:t>
                      </a:r>
                      <a:r>
                        <a:rPr kumimoji="1" lang="en-US" altLang="ja-JP" sz="2000" dirty="0"/>
                        <a:t>of</a:t>
                      </a:r>
                      <a:r>
                        <a:rPr kumimoji="1" lang="ja-JP" altLang="en-US" sz="2000" dirty="0"/>
                        <a:t> </a:t>
                      </a:r>
                      <a:r>
                        <a:rPr kumimoji="1" lang="en-US" altLang="ja-JP" sz="2000" dirty="0"/>
                        <a:t>South</a:t>
                      </a:r>
                      <a:r>
                        <a:rPr kumimoji="1" lang="ja-JP" altLang="en-US" sz="2000" dirty="0"/>
                        <a:t> </a:t>
                      </a:r>
                      <a:r>
                        <a:rPr kumimoji="1" lang="en-US" altLang="ja-JP" sz="2000" dirty="0"/>
                        <a:t>East</a:t>
                      </a:r>
                      <a:r>
                        <a:rPr kumimoji="1" lang="ja-JP" altLang="en-US" sz="2000" dirty="0"/>
                        <a:t> </a:t>
                      </a:r>
                      <a:r>
                        <a:rPr kumimoji="1" lang="en-US" altLang="ja-JP" sz="2000" dirty="0"/>
                        <a:t>Asia</a:t>
                      </a:r>
                      <a:endParaRPr kumimoji="1" lang="ja-JP" altLang="en-US" sz="2000" dirty="0"/>
                    </a:p>
                  </a:txBody>
                  <a:tcPr/>
                </a:tc>
                <a:tc>
                  <a:txBody>
                    <a:bodyPr/>
                    <a:lstStyle/>
                    <a:p>
                      <a:r>
                        <a:rPr kumimoji="1" lang="ja-JP" altLang="en-US" sz="2000" dirty="0"/>
                        <a:t>商学部：</a:t>
                      </a:r>
                      <a:r>
                        <a:rPr kumimoji="1" lang="en-US" altLang="ja-JP" sz="2000" dirty="0"/>
                        <a:t>Introduction</a:t>
                      </a:r>
                      <a:r>
                        <a:rPr kumimoji="1" lang="ja-JP" altLang="en-US" sz="2000" dirty="0"/>
                        <a:t> </a:t>
                      </a:r>
                      <a:r>
                        <a:rPr kumimoji="1" lang="en-US" altLang="ja-JP" sz="2000" dirty="0"/>
                        <a:t>to</a:t>
                      </a:r>
                      <a:r>
                        <a:rPr kumimoji="1" lang="ja-JP" altLang="en-US" sz="2000" dirty="0"/>
                        <a:t> </a:t>
                      </a:r>
                      <a:r>
                        <a:rPr kumimoji="1" lang="en-US" altLang="ja-JP" sz="2000" dirty="0"/>
                        <a:t>Global</a:t>
                      </a:r>
                      <a:r>
                        <a:rPr kumimoji="1" lang="ja-JP" altLang="en-US" sz="2000" dirty="0"/>
                        <a:t> </a:t>
                      </a:r>
                      <a:r>
                        <a:rPr kumimoji="1" lang="en-US" altLang="ja-JP" sz="2000" dirty="0"/>
                        <a:t>Leadership</a:t>
                      </a:r>
                      <a:r>
                        <a:rPr kumimoji="1" lang="ja-JP" altLang="en-US" sz="2000" dirty="0" err="1"/>
                        <a:t>、</a:t>
                      </a:r>
                      <a:r>
                        <a:rPr kumimoji="1" lang="en-US" altLang="ja-JP" sz="2000" dirty="0"/>
                        <a:t>Special</a:t>
                      </a:r>
                      <a:r>
                        <a:rPr kumimoji="1" lang="ja-JP" altLang="en-US" sz="2000" dirty="0"/>
                        <a:t> </a:t>
                      </a:r>
                      <a:r>
                        <a:rPr kumimoji="1" lang="en-US" altLang="ja-JP" sz="2000" dirty="0"/>
                        <a:t>Topics</a:t>
                      </a:r>
                      <a:r>
                        <a:rPr kumimoji="1" lang="ja-JP" altLang="en-US" sz="2000" dirty="0"/>
                        <a:t> </a:t>
                      </a:r>
                      <a:r>
                        <a:rPr kumimoji="1" lang="en-US" altLang="ja-JP" sz="2000" dirty="0"/>
                        <a:t>in</a:t>
                      </a:r>
                      <a:r>
                        <a:rPr kumimoji="1" lang="ja-JP" altLang="en-US" sz="2000" dirty="0"/>
                        <a:t> </a:t>
                      </a:r>
                      <a:r>
                        <a:rPr kumimoji="1" lang="en-US" altLang="ja-JP" sz="2000" dirty="0"/>
                        <a:t>Commerce</a:t>
                      </a:r>
                      <a:r>
                        <a:rPr kumimoji="1" lang="ja-JP" altLang="en-US" sz="2000" dirty="0"/>
                        <a:t> </a:t>
                      </a:r>
                      <a:r>
                        <a:rPr kumimoji="1" lang="en-US" altLang="ja-JP" sz="2000" dirty="0"/>
                        <a:t>and</a:t>
                      </a:r>
                      <a:r>
                        <a:rPr kumimoji="1" lang="ja-JP" altLang="en-US" sz="2000" dirty="0"/>
                        <a:t> </a:t>
                      </a:r>
                      <a:r>
                        <a:rPr kumimoji="1" lang="en-US" altLang="ja-JP" sz="2000" dirty="0"/>
                        <a:t>Management</a:t>
                      </a:r>
                      <a:endParaRPr kumimoji="1" lang="ja-JP" altLang="en-US" sz="2000" dirty="0"/>
                    </a:p>
                  </a:txBody>
                  <a:tcPr/>
                </a:tc>
                <a:extLst>
                  <a:ext uri="{0D108BD9-81ED-4DB2-BD59-A6C34878D82A}">
                    <a16:rowId xmlns:a16="http://schemas.microsoft.com/office/drawing/2014/main" val="2968369649"/>
                  </a:ext>
                </a:extLst>
              </a:tr>
              <a:tr h="10084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t>経済学部：</a:t>
                      </a:r>
                      <a:r>
                        <a:rPr kumimoji="1" lang="en-US" altLang="ja-JP" sz="2000" dirty="0"/>
                        <a:t>Basic</a:t>
                      </a:r>
                      <a:r>
                        <a:rPr kumimoji="1" lang="ja-JP" altLang="en-US" sz="2000" dirty="0"/>
                        <a:t> </a:t>
                      </a:r>
                      <a:r>
                        <a:rPr kumimoji="1" lang="en-US" altLang="ja-JP" sz="2000" dirty="0"/>
                        <a:t>Microeconomics</a:t>
                      </a:r>
                      <a:r>
                        <a:rPr kumimoji="1" lang="ja-JP" altLang="en-US" sz="2000" dirty="0" err="1"/>
                        <a:t>、</a:t>
                      </a:r>
                      <a:r>
                        <a:rPr kumimoji="1" lang="en-US" altLang="ja-JP" sz="2000" dirty="0"/>
                        <a:t>Basic</a:t>
                      </a:r>
                      <a:r>
                        <a:rPr kumimoji="1" lang="ja-JP" altLang="en-US" sz="2000" dirty="0"/>
                        <a:t> </a:t>
                      </a:r>
                      <a:r>
                        <a:rPr kumimoji="1" lang="en-US" altLang="ja-JP" sz="2000" dirty="0"/>
                        <a:t>Macroeconomics</a:t>
                      </a:r>
                      <a:r>
                        <a:rPr kumimoji="1" lang="ja-JP" altLang="en-US" sz="2000" dirty="0" err="1"/>
                        <a:t>、</a:t>
                      </a:r>
                      <a:r>
                        <a:rPr kumimoji="1" lang="en-US" altLang="ja-JP" sz="2000" dirty="0"/>
                        <a:t>Selected</a:t>
                      </a:r>
                      <a:r>
                        <a:rPr kumimoji="1" lang="ja-JP" altLang="en-US" sz="2000" dirty="0"/>
                        <a:t> </a:t>
                      </a:r>
                      <a:r>
                        <a:rPr kumimoji="1" lang="en-US" altLang="ja-JP" sz="2000" dirty="0"/>
                        <a:t>Topics</a:t>
                      </a:r>
                      <a:r>
                        <a:rPr kumimoji="1" lang="ja-JP" altLang="en-US" sz="2000" dirty="0"/>
                        <a:t> </a:t>
                      </a:r>
                      <a:r>
                        <a:rPr kumimoji="1" lang="en-US" altLang="ja-JP" sz="2000" dirty="0"/>
                        <a:t>in</a:t>
                      </a:r>
                      <a:r>
                        <a:rPr kumimoji="1" lang="ja-JP" altLang="en-US" sz="2000" dirty="0"/>
                        <a:t> </a:t>
                      </a:r>
                      <a:r>
                        <a:rPr kumimoji="1" lang="en-US" altLang="ja-JP" sz="2000" dirty="0"/>
                        <a:t>Microeconomics</a:t>
                      </a:r>
                      <a:endParaRPr kumimoji="1" lang="ja-JP" altLang="en-US" sz="2000" dirty="0"/>
                    </a:p>
                    <a:p>
                      <a:endParaRPr kumimoji="1" lang="ja-JP" altLang="en-US" sz="2000" dirty="0"/>
                    </a:p>
                  </a:txBody>
                  <a:tcPr/>
                </a:tc>
                <a:tc>
                  <a:txBody>
                    <a:bodyPr/>
                    <a:lstStyle/>
                    <a:p>
                      <a:endParaRPr kumimoji="1" lang="ja-JP" altLang="en-US" sz="2000" dirty="0"/>
                    </a:p>
                  </a:txBody>
                  <a:tcPr/>
                </a:tc>
                <a:extLst>
                  <a:ext uri="{0D108BD9-81ED-4DB2-BD59-A6C34878D82A}">
                    <a16:rowId xmlns:a16="http://schemas.microsoft.com/office/drawing/2014/main" val="534622033"/>
                  </a:ext>
                </a:extLst>
              </a:tr>
            </a:tbl>
          </a:graphicData>
        </a:graphic>
      </p:graphicFrame>
    </p:spTree>
    <p:extLst>
      <p:ext uri="{BB962C8B-B14F-4D97-AF65-F5344CB8AC3E}">
        <p14:creationId xmlns:p14="http://schemas.microsoft.com/office/powerpoint/2010/main" val="3413712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a:t>GLP</a:t>
            </a:r>
            <a:r>
              <a:rPr kumimoji="1" lang="ja-JP" altLang="en-US" dirty="0"/>
              <a:t>担当教員</a:t>
            </a:r>
          </a:p>
        </p:txBody>
      </p:sp>
    </p:spTree>
    <p:extLst>
      <p:ext uri="{BB962C8B-B14F-4D97-AF65-F5344CB8AC3E}">
        <p14:creationId xmlns:p14="http://schemas.microsoft.com/office/powerpoint/2010/main" val="953869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6275" y="347133"/>
            <a:ext cx="10772775" cy="1658198"/>
          </a:xfrm>
        </p:spPr>
        <p:txBody>
          <a:bodyPr/>
          <a:lstStyle/>
          <a:p>
            <a:r>
              <a:rPr kumimoji="1" lang="en-US" altLang="ja-JP" dirty="0"/>
              <a:t>E</a:t>
            </a:r>
            <a:r>
              <a:rPr kumimoji="1" lang="ja-JP" altLang="en-US" dirty="0"/>
              <a:t> </a:t>
            </a:r>
            <a:r>
              <a:rPr kumimoji="1" lang="en-US" altLang="ja-JP" dirty="0"/>
              <a:t>plus</a:t>
            </a:r>
            <a:r>
              <a:rPr kumimoji="1" lang="ja-JP" altLang="en-US" dirty="0"/>
              <a:t> </a:t>
            </a:r>
            <a:r>
              <a:rPr kumimoji="1" lang="en-US" altLang="ja-JP" dirty="0"/>
              <a:t>One</a:t>
            </a:r>
            <a:r>
              <a:rPr kumimoji="1" lang="ja-JP" altLang="en-US" dirty="0"/>
              <a:t>科目</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663542441"/>
              </p:ext>
            </p:extLst>
          </p:nvPr>
        </p:nvGraphicFramePr>
        <p:xfrm>
          <a:off x="676275" y="1839915"/>
          <a:ext cx="10753724" cy="4608165"/>
        </p:xfrm>
        <a:graphic>
          <a:graphicData uri="http://schemas.openxmlformats.org/drawingml/2006/table">
            <a:tbl>
              <a:tblPr firstRow="1" bandRow="1">
                <a:tableStyleId>{5C22544A-7EE6-4342-B048-85BDC9FD1C3A}</a:tableStyleId>
              </a:tblPr>
              <a:tblGrid>
                <a:gridCol w="5376862">
                  <a:extLst>
                    <a:ext uri="{9D8B030D-6E8A-4147-A177-3AD203B41FA5}">
                      <a16:colId xmlns:a16="http://schemas.microsoft.com/office/drawing/2014/main" val="2454999795"/>
                    </a:ext>
                  </a:extLst>
                </a:gridCol>
                <a:gridCol w="5376862">
                  <a:extLst>
                    <a:ext uri="{9D8B030D-6E8A-4147-A177-3AD203B41FA5}">
                      <a16:colId xmlns:a16="http://schemas.microsoft.com/office/drawing/2014/main" val="4262612276"/>
                    </a:ext>
                  </a:extLst>
                </a:gridCol>
              </a:tblGrid>
              <a:tr h="489929">
                <a:tc>
                  <a:txBody>
                    <a:bodyPr/>
                    <a:lstStyle/>
                    <a:p>
                      <a:r>
                        <a:rPr kumimoji="1" lang="ja-JP" altLang="en-US" dirty="0"/>
                        <a:t>基礎科目</a:t>
                      </a:r>
                    </a:p>
                  </a:txBody>
                  <a:tcPr/>
                </a:tc>
                <a:tc>
                  <a:txBody>
                    <a:bodyPr/>
                    <a:lstStyle/>
                    <a:p>
                      <a:r>
                        <a:rPr kumimoji="1" lang="ja-JP" altLang="en-US" dirty="0"/>
                        <a:t>発展科目</a:t>
                      </a:r>
                    </a:p>
                  </a:txBody>
                  <a:tcPr/>
                </a:tc>
                <a:extLst>
                  <a:ext uri="{0D108BD9-81ED-4DB2-BD59-A6C34878D82A}">
                    <a16:rowId xmlns:a16="http://schemas.microsoft.com/office/drawing/2014/main" val="1585308195"/>
                  </a:ext>
                </a:extLst>
              </a:tr>
              <a:tr h="489929">
                <a:tc>
                  <a:txBody>
                    <a:bodyPr/>
                    <a:lstStyle/>
                    <a:p>
                      <a:r>
                        <a:rPr kumimoji="1" lang="ja-JP" altLang="en-US" sz="2400" dirty="0"/>
                        <a:t>中国語（初級・中級）</a:t>
                      </a:r>
                    </a:p>
                  </a:txBody>
                  <a:tcPr/>
                </a:tc>
                <a:tc>
                  <a:txBody>
                    <a:bodyPr/>
                    <a:lstStyle/>
                    <a:p>
                      <a:r>
                        <a:rPr kumimoji="1" lang="ja-JP" altLang="en-US" sz="2400" dirty="0"/>
                        <a:t>フランス語：国際政治原典講読　（福富満久）</a:t>
                      </a:r>
                    </a:p>
                  </a:txBody>
                  <a:tcPr/>
                </a:tc>
                <a:extLst>
                  <a:ext uri="{0D108BD9-81ED-4DB2-BD59-A6C34878D82A}">
                    <a16:rowId xmlns:a16="http://schemas.microsoft.com/office/drawing/2014/main" val="2603717055"/>
                  </a:ext>
                </a:extLst>
              </a:tr>
              <a:tr h="489929">
                <a:tc>
                  <a:txBody>
                    <a:bodyPr/>
                    <a:lstStyle/>
                    <a:p>
                      <a:r>
                        <a:rPr kumimoji="1" lang="ja-JP" altLang="en-US" sz="2400" dirty="0"/>
                        <a:t>スペイン語（初級・中級）</a:t>
                      </a:r>
                    </a:p>
                  </a:txBody>
                  <a:tcPr/>
                </a:tc>
                <a:tc>
                  <a:txBody>
                    <a:bodyPr/>
                    <a:lstStyle/>
                    <a:p>
                      <a:pPr marL="0" algn="l" defTabSz="914400" rtl="0" eaLnBrk="1" latinLnBrk="0" hangingPunct="1"/>
                      <a:r>
                        <a:rPr kumimoji="1" lang="zh-CN" altLang="en-US" sz="2400" kern="1200" dirty="0">
                          <a:solidFill>
                            <a:schemeClr val="dk1"/>
                          </a:solidFill>
                          <a:latin typeface="ＭＳ Ｐゴシック" panose="020B0600070205080204" pitchFamily="50" charset="-128"/>
                          <a:ea typeface="ＭＳ Ｐゴシック" panose="020B0600070205080204" pitchFamily="50" charset="-128"/>
                          <a:cs typeface="+mn-cs"/>
                        </a:rPr>
                        <a:t>社会哲学原典講読</a:t>
                      </a:r>
                      <a:r>
                        <a:rPr kumimoji="1" lang="ja-JP" altLang="en-US" sz="2400" kern="1200" dirty="0">
                          <a:solidFill>
                            <a:schemeClr val="dk1"/>
                          </a:solidFill>
                          <a:latin typeface="ＭＳ Ｐゴシック" panose="020B0600070205080204" pitchFamily="50" charset="-128"/>
                          <a:ea typeface="ＭＳ Ｐゴシック" panose="020B0600070205080204" pitchFamily="50" charset="-128"/>
                          <a:cs typeface="+mn-cs"/>
                        </a:rPr>
                        <a:t>　</a:t>
                      </a:r>
                      <a:r>
                        <a:rPr kumimoji="1" lang="en-US" altLang="ja-JP" sz="2400" dirty="0"/>
                        <a:t>A</a:t>
                      </a:r>
                      <a:r>
                        <a:rPr kumimoji="1" lang="ja-JP" altLang="en-US" sz="2400" dirty="0"/>
                        <a:t>・</a:t>
                      </a:r>
                      <a:r>
                        <a:rPr kumimoji="1" lang="en-US" altLang="ja-JP" sz="2400" dirty="0"/>
                        <a:t>B</a:t>
                      </a:r>
                      <a:r>
                        <a:rPr kumimoji="1" lang="ja-JP" altLang="en-US" sz="2400" dirty="0"/>
                        <a:t>・</a:t>
                      </a:r>
                      <a:r>
                        <a:rPr kumimoji="1" lang="en-US" altLang="ja-JP" sz="2400" dirty="0"/>
                        <a:t>C</a:t>
                      </a:r>
                      <a:endParaRPr kumimoji="1" lang="en-US" altLang="zh-CN" sz="2400" kern="1200" dirty="0">
                        <a:solidFill>
                          <a:schemeClr val="dk1"/>
                        </a:solidFill>
                        <a:latin typeface="ＭＳ Ｐゴシック" panose="020B0600070205080204" pitchFamily="50" charset="-128"/>
                        <a:ea typeface="ＭＳ Ｐゴシック" panose="020B0600070205080204" pitchFamily="50" charset="-128"/>
                        <a:cs typeface="+mn-cs"/>
                      </a:endParaRPr>
                    </a:p>
                  </a:txBody>
                  <a:tcPr/>
                </a:tc>
                <a:extLst>
                  <a:ext uri="{0D108BD9-81ED-4DB2-BD59-A6C34878D82A}">
                    <a16:rowId xmlns:a16="http://schemas.microsoft.com/office/drawing/2014/main" val="3281095390"/>
                  </a:ext>
                </a:extLst>
              </a:tr>
              <a:tr h="489929">
                <a:tc>
                  <a:txBody>
                    <a:bodyPr/>
                    <a:lstStyle/>
                    <a:p>
                      <a:r>
                        <a:rPr kumimoji="1" lang="ja-JP" altLang="en-US" sz="2400" dirty="0"/>
                        <a:t>ロシア語（初級・中級）</a:t>
                      </a:r>
                    </a:p>
                  </a:txBody>
                  <a:tcPr/>
                </a:tc>
                <a:tc>
                  <a:txBody>
                    <a:bodyPr/>
                    <a:lstStyle/>
                    <a:p>
                      <a:r>
                        <a:rPr kumimoji="1" lang="ja-JP" altLang="en-US" sz="2400" dirty="0"/>
                        <a:t>社会思想史原典講読　</a:t>
                      </a:r>
                      <a:r>
                        <a:rPr kumimoji="1" lang="en-US" altLang="ja-JP" sz="2400" dirty="0"/>
                        <a:t>A</a:t>
                      </a:r>
                      <a:r>
                        <a:rPr kumimoji="1" lang="ja-JP" altLang="en-US" sz="2400" dirty="0"/>
                        <a:t>・</a:t>
                      </a:r>
                      <a:r>
                        <a:rPr kumimoji="1" lang="en-US" altLang="ja-JP" sz="2400" dirty="0"/>
                        <a:t>B</a:t>
                      </a:r>
                      <a:r>
                        <a:rPr kumimoji="1" lang="ja-JP" altLang="en-US" sz="2400" dirty="0"/>
                        <a:t>・</a:t>
                      </a:r>
                      <a:r>
                        <a:rPr kumimoji="1" lang="en-US" altLang="ja-JP" sz="2400" dirty="0"/>
                        <a:t>C</a:t>
                      </a:r>
                      <a:endParaRPr kumimoji="1" lang="ja-JP" altLang="en-US" sz="2400" dirty="0"/>
                    </a:p>
                  </a:txBody>
                  <a:tcPr/>
                </a:tc>
                <a:extLst>
                  <a:ext uri="{0D108BD9-81ED-4DB2-BD59-A6C34878D82A}">
                    <a16:rowId xmlns:a16="http://schemas.microsoft.com/office/drawing/2014/main" val="1884476078"/>
                  </a:ext>
                </a:extLst>
              </a:tr>
              <a:tr h="489929">
                <a:tc>
                  <a:txBody>
                    <a:bodyPr/>
                    <a:lstStyle/>
                    <a:p>
                      <a:r>
                        <a:rPr kumimoji="1" lang="ja-JP" altLang="en-US" sz="2400" dirty="0"/>
                        <a:t>フランス語（初級・中級）</a:t>
                      </a:r>
                    </a:p>
                  </a:txBody>
                  <a:tcPr/>
                </a:tc>
                <a:tc>
                  <a:txBody>
                    <a:bodyPr/>
                    <a:lstStyle/>
                    <a:p>
                      <a:r>
                        <a:rPr kumimoji="1" lang="zh-TW" altLang="en-US" sz="2400" dirty="0"/>
                        <a:t>社会文化論原典講読</a:t>
                      </a:r>
                      <a:r>
                        <a:rPr kumimoji="1" lang="ja-JP" altLang="en-US" sz="2400" dirty="0"/>
                        <a:t>　</a:t>
                      </a:r>
                      <a:r>
                        <a:rPr kumimoji="1" lang="en-US" altLang="ja-JP" sz="2400" dirty="0"/>
                        <a:t>A</a:t>
                      </a:r>
                      <a:r>
                        <a:rPr kumimoji="1" lang="ja-JP" altLang="en-US" sz="2400" dirty="0"/>
                        <a:t>・</a:t>
                      </a:r>
                      <a:r>
                        <a:rPr kumimoji="1" lang="en-US" altLang="ja-JP" sz="2400" dirty="0"/>
                        <a:t>B</a:t>
                      </a:r>
                      <a:r>
                        <a:rPr kumimoji="1" lang="ja-JP" altLang="en-US" sz="2400" dirty="0"/>
                        <a:t>・</a:t>
                      </a:r>
                      <a:r>
                        <a:rPr kumimoji="1" lang="en-US" altLang="ja-JP" sz="2400" dirty="0"/>
                        <a:t>C</a:t>
                      </a:r>
                      <a:r>
                        <a:rPr kumimoji="1" lang="ja-JP" altLang="en-US" sz="2400" dirty="0"/>
                        <a:t>・</a:t>
                      </a:r>
                      <a:r>
                        <a:rPr kumimoji="1" lang="en-US" altLang="ja-JP" sz="2400" dirty="0"/>
                        <a:t>D</a:t>
                      </a:r>
                      <a:endParaRPr kumimoji="1" lang="ja-JP" altLang="en-US" sz="2400" dirty="0"/>
                    </a:p>
                  </a:txBody>
                  <a:tcPr/>
                </a:tc>
                <a:extLst>
                  <a:ext uri="{0D108BD9-81ED-4DB2-BD59-A6C34878D82A}">
                    <a16:rowId xmlns:a16="http://schemas.microsoft.com/office/drawing/2014/main" val="3499292764"/>
                  </a:ext>
                </a:extLst>
              </a:tr>
              <a:tr h="845631">
                <a:tc>
                  <a:txBody>
                    <a:bodyPr/>
                    <a:lstStyle/>
                    <a:p>
                      <a:r>
                        <a:rPr kumimoji="1" lang="ja-JP" altLang="en-US" sz="2400" dirty="0"/>
                        <a:t>ドイツ語（初級・中級）</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t>上級：中国語、スペイン語、ロシア語、フランス語、ドイツ語、</a:t>
                      </a:r>
                      <a:r>
                        <a:rPr lang="ja-JP" altLang="en-US" sz="2400" dirty="0"/>
                        <a:t>朝鮮語</a:t>
                      </a:r>
                      <a:endParaRPr kumimoji="1" lang="ja-JP" altLang="en-US" sz="2400" dirty="0"/>
                    </a:p>
                  </a:txBody>
                  <a:tcPr/>
                </a:tc>
                <a:extLst>
                  <a:ext uri="{0D108BD9-81ED-4DB2-BD59-A6C34878D82A}">
                    <a16:rowId xmlns:a16="http://schemas.microsoft.com/office/drawing/2014/main" val="1818195266"/>
                  </a:ext>
                </a:extLst>
              </a:tr>
              <a:tr h="489929">
                <a:tc>
                  <a:txBody>
                    <a:bodyPr/>
                    <a:lstStyle/>
                    <a:p>
                      <a:r>
                        <a:rPr lang="ja-JP" altLang="en-US" sz="2400" dirty="0"/>
                        <a:t>朝鮮語（初級・中級）</a:t>
                      </a:r>
                      <a:endParaRPr kumimoji="1" lang="ja-JP" altLang="en-US" sz="2400" dirty="0"/>
                    </a:p>
                  </a:txBody>
                  <a:tcPr/>
                </a:tc>
                <a:tc>
                  <a:txBody>
                    <a:bodyPr/>
                    <a:lstStyle/>
                    <a:p>
                      <a:endParaRPr kumimoji="1" lang="ja-JP" altLang="en-US" sz="2400" dirty="0"/>
                    </a:p>
                  </a:txBody>
                  <a:tcPr/>
                </a:tc>
                <a:extLst>
                  <a:ext uri="{0D108BD9-81ED-4DB2-BD59-A6C34878D82A}">
                    <a16:rowId xmlns:a16="http://schemas.microsoft.com/office/drawing/2014/main" val="4085000868"/>
                  </a:ext>
                </a:extLst>
              </a:tr>
              <a:tr h="4899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t>アラビア語</a:t>
                      </a:r>
                      <a:r>
                        <a:rPr lang="ja-JP" altLang="en-US" sz="2400" dirty="0"/>
                        <a:t>（初級・中級）</a:t>
                      </a:r>
                      <a:endParaRPr kumimoji="1" lang="ja-JP" altLang="en-US" sz="2400" dirty="0"/>
                    </a:p>
                  </a:txBody>
                  <a:tcPr/>
                </a:tc>
                <a:tc>
                  <a:txBody>
                    <a:bodyPr/>
                    <a:lstStyle/>
                    <a:p>
                      <a:endParaRPr kumimoji="1" lang="ja-JP" altLang="en-US" sz="2400" dirty="0"/>
                    </a:p>
                  </a:txBody>
                  <a:tcPr/>
                </a:tc>
                <a:extLst>
                  <a:ext uri="{0D108BD9-81ED-4DB2-BD59-A6C34878D82A}">
                    <a16:rowId xmlns:a16="http://schemas.microsoft.com/office/drawing/2014/main" val="3234813722"/>
                  </a:ext>
                </a:extLst>
              </a:tr>
            </a:tbl>
          </a:graphicData>
        </a:graphic>
      </p:graphicFrame>
    </p:spTree>
    <p:extLst>
      <p:ext uri="{BB962C8B-B14F-4D97-AF65-F5344CB8AC3E}">
        <p14:creationId xmlns:p14="http://schemas.microsoft.com/office/powerpoint/2010/main" val="10194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短期海外研修（国際交流科目提供）</a:t>
            </a: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3558611936"/>
              </p:ext>
            </p:extLst>
          </p:nvPr>
        </p:nvGraphicFramePr>
        <p:xfrm>
          <a:off x="676275" y="2011363"/>
          <a:ext cx="10753725" cy="4055641"/>
        </p:xfrm>
        <a:graphic>
          <a:graphicData uri="http://schemas.openxmlformats.org/drawingml/2006/table">
            <a:tbl>
              <a:tblPr firstRow="1" bandRow="1">
                <a:tableStyleId>{5C22544A-7EE6-4342-B048-85BDC9FD1C3A}</a:tableStyleId>
              </a:tblPr>
              <a:tblGrid>
                <a:gridCol w="7781924">
                  <a:extLst>
                    <a:ext uri="{9D8B030D-6E8A-4147-A177-3AD203B41FA5}">
                      <a16:colId xmlns:a16="http://schemas.microsoft.com/office/drawing/2014/main" val="994505331"/>
                    </a:ext>
                  </a:extLst>
                </a:gridCol>
                <a:gridCol w="1466850">
                  <a:extLst>
                    <a:ext uri="{9D8B030D-6E8A-4147-A177-3AD203B41FA5}">
                      <a16:colId xmlns:a16="http://schemas.microsoft.com/office/drawing/2014/main" val="1380638207"/>
                    </a:ext>
                  </a:extLst>
                </a:gridCol>
                <a:gridCol w="1504951">
                  <a:extLst>
                    <a:ext uri="{9D8B030D-6E8A-4147-A177-3AD203B41FA5}">
                      <a16:colId xmlns:a16="http://schemas.microsoft.com/office/drawing/2014/main" val="3985108430"/>
                    </a:ext>
                  </a:extLst>
                </a:gridCol>
              </a:tblGrid>
              <a:tr h="446089">
                <a:tc>
                  <a:txBody>
                    <a:bodyPr/>
                    <a:lstStyle/>
                    <a:p>
                      <a:pPr algn="ctr"/>
                      <a:r>
                        <a:rPr kumimoji="1" lang="ja-JP" altLang="en-US" sz="2000" dirty="0"/>
                        <a:t>大学・研修先</a:t>
                      </a:r>
                    </a:p>
                  </a:txBody>
                  <a:tcPr/>
                </a:tc>
                <a:tc>
                  <a:txBody>
                    <a:bodyPr/>
                    <a:lstStyle/>
                    <a:p>
                      <a:pPr algn="ctr"/>
                      <a:r>
                        <a:rPr kumimoji="1" lang="ja-JP" altLang="en-US" sz="2000" dirty="0"/>
                        <a:t>学期</a:t>
                      </a:r>
                    </a:p>
                  </a:txBody>
                  <a:tcPr/>
                </a:tc>
                <a:tc>
                  <a:txBody>
                    <a:bodyPr/>
                    <a:lstStyle/>
                    <a:p>
                      <a:pPr algn="ctr"/>
                      <a:r>
                        <a:rPr kumimoji="1" lang="ja-JP" altLang="en-US" sz="2000" dirty="0"/>
                        <a:t>単位</a:t>
                      </a:r>
                    </a:p>
                  </a:txBody>
                  <a:tcPr/>
                </a:tc>
                <a:extLst>
                  <a:ext uri="{0D108BD9-81ED-4DB2-BD59-A6C34878D82A}">
                    <a16:rowId xmlns:a16="http://schemas.microsoft.com/office/drawing/2014/main" val="118626019"/>
                  </a:ext>
                </a:extLst>
              </a:tr>
              <a:tr h="696648">
                <a:tc>
                  <a:txBody>
                    <a:bodyPr/>
                    <a:lstStyle/>
                    <a:p>
                      <a:r>
                        <a:rPr kumimoji="1" lang="ja-JP" altLang="en-US" sz="2400" dirty="0"/>
                        <a:t>香港中央大学・</a:t>
                      </a:r>
                      <a:r>
                        <a:rPr kumimoji="1" lang="en-US" altLang="ja-JP" sz="2400" dirty="0"/>
                        <a:t>Chinese</a:t>
                      </a:r>
                      <a:r>
                        <a:rPr kumimoji="1" lang="en-US" altLang="ja-JP" sz="2400" baseline="0" dirty="0"/>
                        <a:t> University of Hong Kong</a:t>
                      </a:r>
                      <a:endParaRPr kumimoji="1" lang="ja-JP" altLang="en-US" sz="2400" dirty="0"/>
                    </a:p>
                  </a:txBody>
                  <a:tcPr/>
                </a:tc>
                <a:tc>
                  <a:txBody>
                    <a:bodyPr/>
                    <a:lstStyle/>
                    <a:p>
                      <a:pPr algn="ctr"/>
                      <a:r>
                        <a:rPr kumimoji="1" lang="ja-JP" altLang="en-US" sz="2400" dirty="0"/>
                        <a:t>夏</a:t>
                      </a:r>
                    </a:p>
                  </a:txBody>
                  <a:tcPr/>
                </a:tc>
                <a:tc>
                  <a:txBody>
                    <a:bodyPr/>
                    <a:lstStyle/>
                    <a:p>
                      <a:pPr algn="ctr"/>
                      <a:r>
                        <a:rPr kumimoji="1" lang="en-US" altLang="ja-JP" sz="2400" dirty="0"/>
                        <a:t>6</a:t>
                      </a:r>
                      <a:endParaRPr kumimoji="1" lang="ja-JP" altLang="en-US" sz="2400" dirty="0"/>
                    </a:p>
                  </a:txBody>
                  <a:tcPr/>
                </a:tc>
                <a:extLst>
                  <a:ext uri="{0D108BD9-81ED-4DB2-BD59-A6C34878D82A}">
                    <a16:rowId xmlns:a16="http://schemas.microsoft.com/office/drawing/2014/main" val="963484307"/>
                  </a:ext>
                </a:extLst>
              </a:tr>
              <a:tr h="696648">
                <a:tc>
                  <a:txBody>
                    <a:bodyPr/>
                    <a:lstStyle/>
                    <a:p>
                      <a:r>
                        <a:rPr kumimoji="1" lang="ja-JP" altLang="en-US" sz="2400" dirty="0"/>
                        <a:t>モナシュ大学グローバル・プロフェッショナル・プログラム・</a:t>
                      </a:r>
                      <a:r>
                        <a:rPr kumimoji="1" lang="en-US" altLang="ja-JP" sz="2400" dirty="0"/>
                        <a:t>Monash</a:t>
                      </a:r>
                      <a:r>
                        <a:rPr kumimoji="1" lang="ja-JP" altLang="en-US" sz="2400" dirty="0"/>
                        <a:t> </a:t>
                      </a:r>
                      <a:r>
                        <a:rPr kumimoji="1" lang="en-US" altLang="ja-JP" sz="2400" dirty="0"/>
                        <a:t>University</a:t>
                      </a:r>
                      <a:r>
                        <a:rPr kumimoji="1" lang="ja-JP" altLang="en-US" sz="2400" dirty="0"/>
                        <a:t> </a:t>
                      </a:r>
                      <a:r>
                        <a:rPr kumimoji="1" lang="en-US" altLang="ja-JP" sz="2400" dirty="0"/>
                        <a:t>Global</a:t>
                      </a:r>
                      <a:r>
                        <a:rPr kumimoji="1" lang="ja-JP" altLang="en-US" sz="2400" dirty="0"/>
                        <a:t> </a:t>
                      </a:r>
                      <a:r>
                        <a:rPr kumimoji="1" lang="en-US" altLang="ja-JP" sz="2400" dirty="0"/>
                        <a:t>Professional</a:t>
                      </a:r>
                      <a:r>
                        <a:rPr kumimoji="1" lang="ja-JP" altLang="en-US" sz="2400" dirty="0"/>
                        <a:t> </a:t>
                      </a:r>
                      <a:r>
                        <a:rPr kumimoji="1" lang="en-US" altLang="ja-JP" sz="2400" dirty="0"/>
                        <a:t>Program</a:t>
                      </a:r>
                      <a:endParaRPr kumimoji="1" lang="ja-JP" altLang="en-US" sz="2400" dirty="0"/>
                    </a:p>
                  </a:txBody>
                  <a:tcPr/>
                </a:tc>
                <a:tc>
                  <a:txBody>
                    <a:bodyPr/>
                    <a:lstStyle/>
                    <a:p>
                      <a:pPr algn="ctr"/>
                      <a:r>
                        <a:rPr kumimoji="1" lang="ja-JP" altLang="en-US" sz="2400" dirty="0"/>
                        <a:t>夏</a:t>
                      </a:r>
                    </a:p>
                  </a:txBody>
                  <a:tcPr/>
                </a:tc>
                <a:tc>
                  <a:txBody>
                    <a:bodyPr/>
                    <a:lstStyle/>
                    <a:p>
                      <a:pPr algn="ctr"/>
                      <a:r>
                        <a:rPr kumimoji="1" lang="en-US" altLang="ja-JP" sz="2400" dirty="0"/>
                        <a:t>6</a:t>
                      </a:r>
                      <a:endParaRPr kumimoji="1" lang="ja-JP" altLang="en-US" sz="2400" dirty="0"/>
                    </a:p>
                  </a:txBody>
                  <a:tcPr/>
                </a:tc>
                <a:extLst>
                  <a:ext uri="{0D108BD9-81ED-4DB2-BD59-A6C34878D82A}">
                    <a16:rowId xmlns:a16="http://schemas.microsoft.com/office/drawing/2014/main" val="2678980484"/>
                  </a:ext>
                </a:extLst>
              </a:tr>
              <a:tr h="696648">
                <a:tc>
                  <a:txBody>
                    <a:bodyPr/>
                    <a:lstStyle/>
                    <a:p>
                      <a:r>
                        <a:rPr kumimoji="1" lang="ja-JP" altLang="en-US" sz="2400" dirty="0"/>
                        <a:t>スペイン企業派遣・</a:t>
                      </a:r>
                      <a:r>
                        <a:rPr kumimoji="1" lang="en-US" altLang="ja-JP" sz="2400" dirty="0"/>
                        <a:t>Practical</a:t>
                      </a:r>
                      <a:r>
                        <a:rPr kumimoji="1" lang="ja-JP" altLang="en-US" sz="2400" dirty="0"/>
                        <a:t> </a:t>
                      </a:r>
                      <a:r>
                        <a:rPr kumimoji="1" lang="en-US" altLang="ja-JP" sz="2400" dirty="0"/>
                        <a:t>Training</a:t>
                      </a:r>
                      <a:r>
                        <a:rPr kumimoji="1" lang="ja-JP" altLang="en-US" sz="2400" dirty="0"/>
                        <a:t> </a:t>
                      </a:r>
                      <a:r>
                        <a:rPr kumimoji="1" lang="en-US" altLang="ja-JP" sz="2400" dirty="0"/>
                        <a:t>in</a:t>
                      </a:r>
                      <a:r>
                        <a:rPr kumimoji="1" lang="ja-JP" altLang="en-US" sz="2400" dirty="0"/>
                        <a:t> </a:t>
                      </a:r>
                      <a:r>
                        <a:rPr kumimoji="1" lang="en-US" altLang="ja-JP" sz="2400" dirty="0"/>
                        <a:t>Spain</a:t>
                      </a:r>
                      <a:endParaRPr kumimoji="1" lang="ja-JP" altLang="en-US" sz="2400" dirty="0"/>
                    </a:p>
                  </a:txBody>
                  <a:tcPr/>
                </a:tc>
                <a:tc>
                  <a:txBody>
                    <a:bodyPr/>
                    <a:lstStyle/>
                    <a:p>
                      <a:pPr algn="ctr"/>
                      <a:r>
                        <a:rPr kumimoji="1" lang="ja-JP" altLang="en-US" sz="2400" dirty="0"/>
                        <a:t>春</a:t>
                      </a:r>
                    </a:p>
                  </a:txBody>
                  <a:tcPr/>
                </a:tc>
                <a:tc>
                  <a:txBody>
                    <a:bodyPr/>
                    <a:lstStyle/>
                    <a:p>
                      <a:pPr algn="ctr"/>
                      <a:r>
                        <a:rPr kumimoji="1" lang="en-US" altLang="ja-JP" sz="2400" dirty="0"/>
                        <a:t>7</a:t>
                      </a:r>
                      <a:endParaRPr kumimoji="1" lang="ja-JP" altLang="en-US" sz="2400" dirty="0"/>
                    </a:p>
                  </a:txBody>
                  <a:tcPr/>
                </a:tc>
                <a:extLst>
                  <a:ext uri="{0D108BD9-81ED-4DB2-BD59-A6C34878D82A}">
                    <a16:rowId xmlns:a16="http://schemas.microsoft.com/office/drawing/2014/main" val="2879810783"/>
                  </a:ext>
                </a:extLst>
              </a:tr>
              <a:tr h="696648">
                <a:tc>
                  <a:txBody>
                    <a:bodyPr/>
                    <a:lstStyle/>
                    <a:p>
                      <a:r>
                        <a:rPr kumimoji="1" lang="ja-JP" altLang="en-US" sz="2400" dirty="0"/>
                        <a:t>西江大学・</a:t>
                      </a:r>
                      <a:r>
                        <a:rPr kumimoji="1" lang="en-US" altLang="ja-JP" sz="2400" dirty="0" err="1"/>
                        <a:t>Sogang</a:t>
                      </a:r>
                      <a:r>
                        <a:rPr kumimoji="1" lang="ja-JP" altLang="en-US" sz="2400" dirty="0"/>
                        <a:t> </a:t>
                      </a:r>
                      <a:r>
                        <a:rPr kumimoji="1" lang="en-US" altLang="ja-JP" sz="2400" dirty="0"/>
                        <a:t>University</a:t>
                      </a:r>
                      <a:endParaRPr kumimoji="1" lang="ja-JP" altLang="en-US" sz="2400" dirty="0"/>
                    </a:p>
                  </a:txBody>
                  <a:tcPr/>
                </a:tc>
                <a:tc>
                  <a:txBody>
                    <a:bodyPr/>
                    <a:lstStyle/>
                    <a:p>
                      <a:pPr algn="ctr"/>
                      <a:r>
                        <a:rPr kumimoji="1" lang="ja-JP" altLang="en-US" sz="2400" dirty="0"/>
                        <a:t>春</a:t>
                      </a:r>
                    </a:p>
                  </a:txBody>
                  <a:tcPr/>
                </a:tc>
                <a:tc>
                  <a:txBody>
                    <a:bodyPr/>
                    <a:lstStyle/>
                    <a:p>
                      <a:pPr algn="ctr"/>
                      <a:r>
                        <a:rPr kumimoji="1" lang="en-US" altLang="ja-JP" sz="2400" dirty="0"/>
                        <a:t>5</a:t>
                      </a:r>
                      <a:endParaRPr kumimoji="1" lang="ja-JP" altLang="en-US" sz="2400" dirty="0"/>
                    </a:p>
                  </a:txBody>
                  <a:tcPr/>
                </a:tc>
                <a:extLst>
                  <a:ext uri="{0D108BD9-81ED-4DB2-BD59-A6C34878D82A}">
                    <a16:rowId xmlns:a16="http://schemas.microsoft.com/office/drawing/2014/main" val="3637407428"/>
                  </a:ext>
                </a:extLst>
              </a:tr>
              <a:tr h="696648">
                <a:tc>
                  <a:txBody>
                    <a:bodyPr/>
                    <a:lstStyle/>
                    <a:p>
                      <a:r>
                        <a:rPr kumimoji="1" lang="ja-JP" altLang="en-US" sz="2400" dirty="0"/>
                        <a:t>シンガポール経営大学・</a:t>
                      </a:r>
                      <a:r>
                        <a:rPr kumimoji="1" lang="en-US" altLang="ja-JP" sz="2400" dirty="0"/>
                        <a:t>Singapore</a:t>
                      </a:r>
                      <a:r>
                        <a:rPr kumimoji="1" lang="ja-JP" altLang="en-US" sz="2400" dirty="0"/>
                        <a:t> </a:t>
                      </a:r>
                      <a:r>
                        <a:rPr kumimoji="1" lang="en-US" altLang="ja-JP" sz="2400" dirty="0"/>
                        <a:t>Management</a:t>
                      </a:r>
                      <a:r>
                        <a:rPr kumimoji="1" lang="ja-JP" altLang="en-US" sz="2400" dirty="0"/>
                        <a:t> </a:t>
                      </a:r>
                      <a:r>
                        <a:rPr kumimoji="1" lang="en-US" altLang="ja-JP" sz="2400" dirty="0"/>
                        <a:t>University</a:t>
                      </a:r>
                      <a:endParaRPr kumimoji="1" lang="ja-JP" altLang="en-US" sz="2400" dirty="0"/>
                    </a:p>
                  </a:txBody>
                  <a:tcPr/>
                </a:tc>
                <a:tc>
                  <a:txBody>
                    <a:bodyPr/>
                    <a:lstStyle/>
                    <a:p>
                      <a:pPr algn="ctr"/>
                      <a:r>
                        <a:rPr kumimoji="1" lang="ja-JP" altLang="en-US" sz="2400" dirty="0"/>
                        <a:t>春</a:t>
                      </a:r>
                    </a:p>
                  </a:txBody>
                  <a:tcPr/>
                </a:tc>
                <a:tc>
                  <a:txBody>
                    <a:bodyPr/>
                    <a:lstStyle/>
                    <a:p>
                      <a:pPr algn="ctr"/>
                      <a:r>
                        <a:rPr kumimoji="1" lang="en-US" altLang="ja-JP" sz="2400" dirty="0"/>
                        <a:t>3</a:t>
                      </a:r>
                      <a:endParaRPr kumimoji="1" lang="ja-JP" altLang="en-US" sz="2400" dirty="0"/>
                    </a:p>
                  </a:txBody>
                  <a:tcPr/>
                </a:tc>
                <a:extLst>
                  <a:ext uri="{0D108BD9-81ED-4DB2-BD59-A6C34878D82A}">
                    <a16:rowId xmlns:a16="http://schemas.microsoft.com/office/drawing/2014/main" val="1480763506"/>
                  </a:ext>
                </a:extLst>
              </a:tr>
            </a:tbl>
          </a:graphicData>
        </a:graphic>
      </p:graphicFrame>
    </p:spTree>
    <p:extLst>
      <p:ext uri="{BB962C8B-B14F-4D97-AF65-F5344CB8AC3E}">
        <p14:creationId xmlns:p14="http://schemas.microsoft.com/office/powerpoint/2010/main" val="5592669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t>モデルケース</a:t>
            </a:r>
            <a:endParaRPr kumimoji="1" lang="ja-JP" altLang="en-US" dirty="0"/>
          </a:p>
        </p:txBody>
      </p:sp>
      <p:sp>
        <p:nvSpPr>
          <p:cNvPr id="3" name="サブタイトル 2"/>
          <p:cNvSpPr>
            <a:spLocks noGrp="1"/>
          </p:cNvSpPr>
          <p:nvPr>
            <p:ph type="subTitle" idx="1"/>
          </p:nvPr>
        </p:nvSpPr>
        <p:spPr/>
        <p:txBody>
          <a:bodyPr/>
          <a:lstStyle/>
          <a:p>
            <a:r>
              <a:rPr kumimoji="1" lang="en-US" altLang="ja-JP" dirty="0"/>
              <a:t>GLP</a:t>
            </a:r>
            <a:r>
              <a:rPr kumimoji="1" lang="ja-JP" altLang="en-US" dirty="0"/>
              <a:t>学生として、どのようなことができるのか</a:t>
            </a:r>
          </a:p>
        </p:txBody>
      </p:sp>
    </p:spTree>
    <p:extLst>
      <p:ext uri="{BB962C8B-B14F-4D97-AF65-F5344CB8AC3E}">
        <p14:creationId xmlns:p14="http://schemas.microsoft.com/office/powerpoint/2010/main" val="1560780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uman icon」の画像検索結果"/>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9009" y="1882589"/>
            <a:ext cx="4540903" cy="4540904"/>
          </a:xfrm>
          <a:prstGeom prst="rect">
            <a:avLst/>
          </a:prstGeom>
          <a:noFill/>
          <a:extLst>
            <a:ext uri="{909E8E84-426E-40DD-AFC4-6F175D3DCCD1}">
              <a14:hiddenFill xmlns:a14="http://schemas.microsoft.com/office/drawing/2010/main">
                <a:solidFill>
                  <a:srgbClr val="FFFFFF"/>
                </a:solidFill>
              </a14:hiddenFill>
            </a:ext>
          </a:extLst>
        </p:spPr>
      </p:pic>
      <p:sp>
        <p:nvSpPr>
          <p:cNvPr id="2" name="円形吹き出し 1"/>
          <p:cNvSpPr/>
          <p:nvPr/>
        </p:nvSpPr>
        <p:spPr>
          <a:xfrm>
            <a:off x="4903498" y="1123407"/>
            <a:ext cx="6312565" cy="3122022"/>
          </a:xfrm>
          <a:prstGeom prst="wedgeEllipseCallout">
            <a:avLst>
              <a:gd name="adj1" fmla="val -73644"/>
              <a:gd name="adj2" fmla="val 19131"/>
            </a:avLst>
          </a:prstGeom>
          <a:noFill/>
          <a:ln w="38100"/>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5355770" y="1882589"/>
            <a:ext cx="5408023" cy="1938992"/>
          </a:xfrm>
          <a:prstGeom prst="rect">
            <a:avLst/>
          </a:prstGeom>
          <a:noFill/>
        </p:spPr>
        <p:txBody>
          <a:bodyPr wrap="square" rtlCol="0">
            <a:spAutoFit/>
          </a:bodyPr>
          <a:lstStyle/>
          <a:p>
            <a:pPr algn="ctr"/>
            <a:r>
              <a:rPr kumimoji="1" lang="en-US" altLang="ja-JP" sz="2400" dirty="0"/>
              <a:t>1</a:t>
            </a:r>
            <a:r>
              <a:rPr kumimoji="1" lang="ja-JP" altLang="en-US" sz="2400" dirty="0"/>
              <a:t>年生のときスペイン語初級の授業を</a:t>
            </a:r>
            <a:endParaRPr kumimoji="1" lang="en-US" altLang="ja-JP" sz="2400" dirty="0"/>
          </a:p>
          <a:p>
            <a:pPr algn="ctr"/>
            <a:r>
              <a:rPr kumimoji="1" lang="ja-JP" altLang="en-US" sz="2400" dirty="0"/>
              <a:t>とりました。</a:t>
            </a:r>
            <a:endParaRPr kumimoji="1" lang="en-US" altLang="ja-JP" sz="2400" dirty="0"/>
          </a:p>
          <a:p>
            <a:pPr algn="ctr"/>
            <a:r>
              <a:rPr kumimoji="1" lang="ja-JP" altLang="en-US" sz="2400" dirty="0"/>
              <a:t>スペイン語の勉強を続けたい、</a:t>
            </a:r>
            <a:endParaRPr kumimoji="1" lang="en-US" altLang="ja-JP" sz="2400" dirty="0"/>
          </a:p>
          <a:p>
            <a:pPr algn="ctr"/>
            <a:r>
              <a:rPr kumimoji="1" lang="ja-JP" altLang="en-US" sz="2400" dirty="0"/>
              <a:t>ヨーロッパの移民問題と社会運動にちょっと興味はある。</a:t>
            </a:r>
          </a:p>
        </p:txBody>
      </p:sp>
    </p:spTree>
    <p:extLst>
      <p:ext uri="{BB962C8B-B14F-4D97-AF65-F5344CB8AC3E}">
        <p14:creationId xmlns:p14="http://schemas.microsoft.com/office/powerpoint/2010/main" val="225464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57224" y="156900"/>
            <a:ext cx="10772775" cy="1658198"/>
          </a:xfrm>
        </p:spPr>
        <p:txBody>
          <a:bodyPr/>
          <a:lstStyle/>
          <a:p>
            <a:r>
              <a:rPr kumimoji="1" lang="en-US" altLang="ja-JP" dirty="0"/>
              <a:t>E</a:t>
            </a:r>
            <a:r>
              <a:rPr kumimoji="1" lang="ja-JP" altLang="en-US" dirty="0"/>
              <a:t> </a:t>
            </a:r>
            <a:r>
              <a:rPr kumimoji="1" lang="en-US" altLang="ja-JP" dirty="0"/>
              <a:t>plus</a:t>
            </a:r>
            <a:r>
              <a:rPr kumimoji="1" lang="ja-JP" altLang="en-US" dirty="0"/>
              <a:t> </a:t>
            </a:r>
            <a:r>
              <a:rPr kumimoji="1" lang="en-US" altLang="ja-JP" dirty="0"/>
              <a:t>One</a:t>
            </a:r>
            <a:r>
              <a:rPr kumimoji="1" lang="ja-JP" altLang="en-US" dirty="0"/>
              <a:t>を中心に</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48889333"/>
              </p:ext>
            </p:extLst>
          </p:nvPr>
        </p:nvGraphicFramePr>
        <p:xfrm>
          <a:off x="657224" y="1462723"/>
          <a:ext cx="10753724" cy="5083113"/>
        </p:xfrm>
        <a:graphic>
          <a:graphicData uri="http://schemas.openxmlformats.org/drawingml/2006/table">
            <a:tbl>
              <a:tblPr firstRow="1" bandRow="1">
                <a:tableStyleId>{5C22544A-7EE6-4342-B048-85BDC9FD1C3A}</a:tableStyleId>
              </a:tblPr>
              <a:tblGrid>
                <a:gridCol w="1000125">
                  <a:extLst>
                    <a:ext uri="{9D8B030D-6E8A-4147-A177-3AD203B41FA5}">
                      <a16:colId xmlns:a16="http://schemas.microsoft.com/office/drawing/2014/main" val="2570815515"/>
                    </a:ext>
                  </a:extLst>
                </a:gridCol>
                <a:gridCol w="9753599">
                  <a:extLst>
                    <a:ext uri="{9D8B030D-6E8A-4147-A177-3AD203B41FA5}">
                      <a16:colId xmlns:a16="http://schemas.microsoft.com/office/drawing/2014/main" val="719066108"/>
                    </a:ext>
                  </a:extLst>
                </a:gridCol>
              </a:tblGrid>
              <a:tr h="412860">
                <a:tc>
                  <a:txBody>
                    <a:bodyPr/>
                    <a:lstStyle/>
                    <a:p>
                      <a:r>
                        <a:rPr kumimoji="1" lang="en-US" altLang="ja-JP" sz="2000" dirty="0"/>
                        <a:t>1</a:t>
                      </a:r>
                      <a:r>
                        <a:rPr kumimoji="1" lang="ja-JP" altLang="en-US" sz="2000" dirty="0"/>
                        <a:t>年</a:t>
                      </a:r>
                    </a:p>
                  </a:txBody>
                  <a:tcPr/>
                </a:tc>
                <a:tc>
                  <a:txBody>
                    <a:bodyPr/>
                    <a:lstStyle/>
                    <a:p>
                      <a:endParaRPr kumimoji="1" lang="ja-JP" altLang="en-US" sz="2000" dirty="0"/>
                    </a:p>
                  </a:txBody>
                  <a:tcPr/>
                </a:tc>
                <a:extLst>
                  <a:ext uri="{0D108BD9-81ED-4DB2-BD59-A6C34878D82A}">
                    <a16:rowId xmlns:a16="http://schemas.microsoft.com/office/drawing/2014/main" val="1661197457"/>
                  </a:ext>
                </a:extLst>
              </a:tr>
              <a:tr h="1134573">
                <a:tc>
                  <a:txBody>
                    <a:bodyPr/>
                    <a:lstStyle/>
                    <a:p>
                      <a:r>
                        <a:rPr kumimoji="1" lang="en-US" altLang="ja-JP" sz="2000" dirty="0"/>
                        <a:t>2</a:t>
                      </a:r>
                      <a:r>
                        <a:rPr kumimoji="1" lang="ja-JP" altLang="en-US" sz="2000" dirty="0"/>
                        <a:t>年</a:t>
                      </a:r>
                    </a:p>
                  </a:txBody>
                  <a:tcPr/>
                </a:tc>
                <a:tc>
                  <a:txBody>
                    <a:bodyPr/>
                    <a:lstStyle/>
                    <a:p>
                      <a:r>
                        <a:rPr kumimoji="1" lang="en-US" altLang="ja-JP" sz="2000" dirty="0"/>
                        <a:t>GLP</a:t>
                      </a:r>
                      <a:r>
                        <a:rPr kumimoji="1" lang="ja-JP" altLang="en-US" sz="2000" dirty="0"/>
                        <a:t>コア科目（</a:t>
                      </a:r>
                      <a:r>
                        <a:rPr kumimoji="1" lang="en-US" altLang="ja-JP" sz="2000" dirty="0"/>
                        <a:t>GLP</a:t>
                      </a:r>
                      <a:r>
                        <a:rPr kumimoji="1" lang="ja-JP" altLang="en-US" sz="2000" dirty="0"/>
                        <a:t>セミナー、</a:t>
                      </a:r>
                      <a:r>
                        <a:rPr kumimoji="1" lang="en-US" altLang="ja-JP" sz="2000" dirty="0"/>
                        <a:t>4</a:t>
                      </a:r>
                      <a:r>
                        <a:rPr kumimoji="1" lang="ja-JP" altLang="en-US" sz="2000" dirty="0"/>
                        <a:t>単位）</a:t>
                      </a:r>
                      <a:endParaRPr kumimoji="1" lang="en-US" altLang="ja-JP" sz="2000" dirty="0"/>
                    </a:p>
                    <a:p>
                      <a:r>
                        <a:rPr kumimoji="1" lang="en-US" altLang="ja-JP" sz="2000" dirty="0"/>
                        <a:t>GLP</a:t>
                      </a:r>
                      <a:r>
                        <a:rPr kumimoji="1" lang="ja-JP" altLang="en-US" sz="2000" dirty="0"/>
                        <a:t>指定科目：スペイン語中級（</a:t>
                      </a:r>
                      <a:r>
                        <a:rPr kumimoji="1" lang="en-US" altLang="ja-JP" sz="2000" dirty="0"/>
                        <a:t>2</a:t>
                      </a:r>
                      <a:r>
                        <a:rPr kumimoji="1" lang="ja-JP" altLang="en-US" sz="2000" dirty="0"/>
                        <a:t>単位）、</a:t>
                      </a:r>
                      <a:r>
                        <a:rPr kumimoji="1" lang="en-US" altLang="ja-JP" sz="2000" dirty="0"/>
                        <a:t>Topics</a:t>
                      </a:r>
                      <a:r>
                        <a:rPr kumimoji="1" lang="ja-JP" altLang="en-US" sz="2000" dirty="0"/>
                        <a:t> </a:t>
                      </a:r>
                      <a:r>
                        <a:rPr kumimoji="1" lang="en-US" altLang="ja-JP" sz="2000" dirty="0"/>
                        <a:t>in</a:t>
                      </a:r>
                      <a:r>
                        <a:rPr kumimoji="1" lang="ja-JP" altLang="en-US" sz="2000" dirty="0"/>
                        <a:t> </a:t>
                      </a:r>
                      <a:r>
                        <a:rPr kumimoji="1" lang="en-US" altLang="ja-JP" sz="2000" dirty="0"/>
                        <a:t>Global</a:t>
                      </a:r>
                      <a:r>
                        <a:rPr kumimoji="1" lang="ja-JP" altLang="en-US" sz="2000" dirty="0"/>
                        <a:t> </a:t>
                      </a:r>
                      <a:r>
                        <a:rPr kumimoji="1" lang="en-US" altLang="ja-JP" sz="2000" dirty="0"/>
                        <a:t>Studies</a:t>
                      </a:r>
                      <a:r>
                        <a:rPr kumimoji="1" lang="ja-JP" altLang="en-US" sz="2000" dirty="0"/>
                        <a:t> </a:t>
                      </a:r>
                      <a:r>
                        <a:rPr kumimoji="1" lang="en-US" altLang="ja-JP" sz="2000" dirty="0"/>
                        <a:t>I</a:t>
                      </a:r>
                      <a:r>
                        <a:rPr kumimoji="1" lang="ja-JP" altLang="en-US" sz="2000" dirty="0"/>
                        <a:t> </a:t>
                      </a:r>
                      <a:r>
                        <a:rPr kumimoji="1" lang="en-US" altLang="ja-JP" sz="2000" dirty="0"/>
                        <a:t>A</a:t>
                      </a:r>
                      <a:r>
                        <a:rPr kumimoji="1" lang="ja-JP" altLang="en-US" sz="2000" dirty="0"/>
                        <a:t> （</a:t>
                      </a:r>
                      <a:r>
                        <a:rPr kumimoji="1" lang="en-US" altLang="ja-JP" sz="2000" dirty="0"/>
                        <a:t>2</a:t>
                      </a:r>
                      <a:r>
                        <a:rPr kumimoji="1" lang="ja-JP" altLang="en-US" sz="2000" dirty="0"/>
                        <a:t>単位）、</a:t>
                      </a:r>
                      <a:r>
                        <a:rPr kumimoji="1" lang="en-US" altLang="ja-JP" sz="2000" dirty="0"/>
                        <a:t>Topics</a:t>
                      </a:r>
                      <a:r>
                        <a:rPr kumimoji="1" lang="ja-JP" altLang="en-US" sz="2000" dirty="0"/>
                        <a:t> </a:t>
                      </a:r>
                      <a:r>
                        <a:rPr kumimoji="1" lang="en-US" altLang="ja-JP" sz="2000" dirty="0"/>
                        <a:t>in</a:t>
                      </a:r>
                      <a:r>
                        <a:rPr kumimoji="1" lang="ja-JP" altLang="en-US" sz="2000" dirty="0"/>
                        <a:t> </a:t>
                      </a:r>
                      <a:r>
                        <a:rPr kumimoji="1" lang="en-US" altLang="ja-JP" sz="2000" dirty="0"/>
                        <a:t>Social Sciences</a:t>
                      </a:r>
                      <a:r>
                        <a:rPr kumimoji="1" lang="ja-JP" altLang="en-US" sz="2000" dirty="0"/>
                        <a:t> </a:t>
                      </a:r>
                      <a:r>
                        <a:rPr kumimoji="1" lang="en-US" altLang="ja-JP" sz="2000" dirty="0"/>
                        <a:t>I</a:t>
                      </a:r>
                      <a:r>
                        <a:rPr kumimoji="1" lang="ja-JP" altLang="en-US" sz="2000" dirty="0"/>
                        <a:t>（</a:t>
                      </a:r>
                      <a:r>
                        <a:rPr kumimoji="1" lang="en-US" altLang="ja-JP" sz="2000" dirty="0"/>
                        <a:t>2</a:t>
                      </a:r>
                      <a:r>
                        <a:rPr kumimoji="1" lang="ja-JP" altLang="en-US" sz="2000" dirty="0"/>
                        <a:t>単位）、</a:t>
                      </a:r>
                      <a:r>
                        <a:rPr kumimoji="1" lang="en-US" altLang="ja-JP" sz="2000" dirty="0"/>
                        <a:t>Comparative</a:t>
                      </a:r>
                      <a:r>
                        <a:rPr kumimoji="1" lang="ja-JP" altLang="en-US" sz="2000" dirty="0"/>
                        <a:t> </a:t>
                      </a:r>
                      <a:r>
                        <a:rPr kumimoji="1" lang="en-US" altLang="ja-JP" sz="2000" dirty="0"/>
                        <a:t>Law</a:t>
                      </a:r>
                      <a:r>
                        <a:rPr kumimoji="1" lang="ja-JP" altLang="en-US" sz="2000" dirty="0"/>
                        <a:t>（</a:t>
                      </a:r>
                      <a:r>
                        <a:rPr kumimoji="1" lang="en-US" altLang="ja-JP" sz="2000" dirty="0"/>
                        <a:t>2</a:t>
                      </a:r>
                      <a:r>
                        <a:rPr kumimoji="1" lang="ja-JP" altLang="en-US" sz="2000" dirty="0"/>
                        <a:t>単位）</a:t>
                      </a:r>
                      <a:endParaRPr kumimoji="1" lang="en-US" altLang="ja-JP" sz="2000" dirty="0"/>
                    </a:p>
                    <a:p>
                      <a:endParaRPr kumimoji="1" lang="en-US" altLang="ja-JP" sz="2000" dirty="0"/>
                    </a:p>
                    <a:p>
                      <a:r>
                        <a:rPr kumimoji="1" lang="ja-JP" altLang="en-US" sz="2000" dirty="0"/>
                        <a:t>短期研修：スペイン企業派遣（</a:t>
                      </a:r>
                      <a:r>
                        <a:rPr kumimoji="1" lang="en-US" altLang="ja-JP" sz="2000" dirty="0"/>
                        <a:t>7</a:t>
                      </a:r>
                      <a:r>
                        <a:rPr kumimoji="1" lang="ja-JP" altLang="en-US" sz="2000" dirty="0"/>
                        <a:t>単位）　　</a:t>
                      </a:r>
                      <a:endParaRPr kumimoji="1" lang="en-US" altLang="ja-JP" sz="2000" dirty="0"/>
                    </a:p>
                    <a:p>
                      <a:pPr algn="r"/>
                      <a:r>
                        <a:rPr kumimoji="1" lang="ja-JP" altLang="en-US" sz="2000" dirty="0"/>
                        <a:t>計：</a:t>
                      </a:r>
                      <a:r>
                        <a:rPr kumimoji="1" lang="en-US" altLang="ja-JP" sz="2000" dirty="0"/>
                        <a:t>19</a:t>
                      </a:r>
                      <a:r>
                        <a:rPr kumimoji="1" lang="ja-JP" altLang="en-US" sz="2000" dirty="0"/>
                        <a:t>単位</a:t>
                      </a:r>
                    </a:p>
                  </a:txBody>
                  <a:tcPr/>
                </a:tc>
                <a:extLst>
                  <a:ext uri="{0D108BD9-81ED-4DB2-BD59-A6C34878D82A}">
                    <a16:rowId xmlns:a16="http://schemas.microsoft.com/office/drawing/2014/main" val="3159473435"/>
                  </a:ext>
                </a:extLst>
              </a:tr>
              <a:tr h="1134573">
                <a:tc>
                  <a:txBody>
                    <a:bodyPr/>
                    <a:lstStyle/>
                    <a:p>
                      <a:r>
                        <a:rPr kumimoji="1" lang="en-US" altLang="ja-JP" sz="2000" dirty="0"/>
                        <a:t>3</a:t>
                      </a:r>
                      <a:r>
                        <a:rPr kumimoji="1" lang="ja-JP" altLang="en-US" sz="2000" dirty="0"/>
                        <a:t>年</a:t>
                      </a:r>
                    </a:p>
                  </a:txBody>
                  <a:tcPr/>
                </a:tc>
                <a:tc>
                  <a:txBody>
                    <a:bodyPr/>
                    <a:lstStyle/>
                    <a:p>
                      <a:r>
                        <a:rPr kumimoji="1" lang="ja-JP" altLang="en-US" sz="2000" dirty="0"/>
                        <a:t>留学：スペイン（</a:t>
                      </a:r>
                      <a:r>
                        <a:rPr kumimoji="1" lang="en-US" altLang="ja-JP" sz="2000" dirty="0"/>
                        <a:t>10</a:t>
                      </a:r>
                      <a:r>
                        <a:rPr kumimoji="1" lang="ja-JP" altLang="en-US" sz="2000" dirty="0"/>
                        <a:t>単位）</a:t>
                      </a:r>
                      <a:endParaRPr kumimoji="1" lang="en-US" altLang="ja-JP" sz="2000" dirty="0"/>
                    </a:p>
                    <a:p>
                      <a:r>
                        <a:rPr lang="ja-JP" altLang="en-US" sz="2000" dirty="0"/>
                        <a:t>マドリード・コンプルテンセ大学</a:t>
                      </a:r>
                      <a:endParaRPr lang="en-US" altLang="ja-JP" sz="2000" dirty="0"/>
                    </a:p>
                    <a:p>
                      <a:pPr algn="r"/>
                      <a:r>
                        <a:rPr kumimoji="1" lang="ja-JP" altLang="en-US" sz="2000" dirty="0"/>
                        <a:t>計：</a:t>
                      </a:r>
                      <a:r>
                        <a:rPr kumimoji="1" lang="en-US" altLang="ja-JP" sz="2000" dirty="0"/>
                        <a:t>10</a:t>
                      </a:r>
                      <a:r>
                        <a:rPr kumimoji="1" lang="ja-JP" altLang="en-US" sz="2000" dirty="0"/>
                        <a:t>単位</a:t>
                      </a:r>
                      <a:endParaRPr kumimoji="1" lang="en-US" altLang="ja-JP" sz="2000" dirty="0"/>
                    </a:p>
                  </a:txBody>
                  <a:tcPr/>
                </a:tc>
                <a:extLst>
                  <a:ext uri="{0D108BD9-81ED-4DB2-BD59-A6C34878D82A}">
                    <a16:rowId xmlns:a16="http://schemas.microsoft.com/office/drawing/2014/main" val="1197572448"/>
                  </a:ext>
                </a:extLst>
              </a:tr>
              <a:tr h="1134573">
                <a:tc>
                  <a:txBody>
                    <a:bodyPr/>
                    <a:lstStyle/>
                    <a:p>
                      <a:r>
                        <a:rPr kumimoji="1" lang="en-US" altLang="ja-JP" sz="2000" dirty="0"/>
                        <a:t>4</a:t>
                      </a:r>
                      <a:r>
                        <a:rPr kumimoji="1" lang="ja-JP" altLang="en-US" sz="2000" dirty="0"/>
                        <a:t>年</a:t>
                      </a:r>
                    </a:p>
                  </a:txBody>
                  <a:tcPr/>
                </a:tc>
                <a:tc>
                  <a:txBody>
                    <a:bodyPr/>
                    <a:lstStyle/>
                    <a:p>
                      <a:r>
                        <a:rPr kumimoji="1" lang="en-US" altLang="ja-JP" sz="2000" dirty="0"/>
                        <a:t>GLP</a:t>
                      </a:r>
                      <a:r>
                        <a:rPr kumimoji="1" lang="ja-JP" altLang="en-US" sz="2000" dirty="0"/>
                        <a:t>コア科目（</a:t>
                      </a:r>
                      <a:r>
                        <a:rPr kumimoji="1" lang="en-US" altLang="ja-JP" sz="2000" dirty="0"/>
                        <a:t>GLP</a:t>
                      </a:r>
                      <a:r>
                        <a:rPr kumimoji="1" lang="ja-JP" altLang="en-US" sz="2000" dirty="0"/>
                        <a:t>セミナー、</a:t>
                      </a:r>
                      <a:r>
                        <a:rPr kumimoji="1" lang="en-US" altLang="ja-JP" sz="2000" dirty="0"/>
                        <a:t>4</a:t>
                      </a:r>
                      <a:r>
                        <a:rPr kumimoji="1" lang="ja-JP" altLang="en-US" sz="2000" dirty="0"/>
                        <a:t>単位＋企画と実践、</a:t>
                      </a:r>
                      <a:r>
                        <a:rPr kumimoji="1" lang="en-US" altLang="ja-JP" sz="2000" dirty="0"/>
                        <a:t>4</a:t>
                      </a:r>
                      <a:r>
                        <a:rPr kumimoji="1" lang="ja-JP" altLang="en-US" sz="2000" dirty="0"/>
                        <a:t>単位＝</a:t>
                      </a:r>
                      <a:r>
                        <a:rPr kumimoji="1" lang="en-US" altLang="ja-JP" sz="2000" dirty="0"/>
                        <a:t>8</a:t>
                      </a:r>
                      <a:r>
                        <a:rPr kumimoji="1" lang="ja-JP" altLang="en-US" sz="2000" dirty="0"/>
                        <a:t>単位）</a:t>
                      </a:r>
                      <a:endParaRPr kumimoji="1" lang="en-US" altLang="ja-JP" sz="20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a:t>GLP</a:t>
                      </a:r>
                      <a:r>
                        <a:rPr kumimoji="1" lang="ja-JP" altLang="en-US" sz="2000" dirty="0"/>
                        <a:t>指定科目：スペイン語上級（</a:t>
                      </a:r>
                      <a:r>
                        <a:rPr kumimoji="1" lang="en-US" altLang="ja-JP" sz="2000" dirty="0"/>
                        <a:t>2</a:t>
                      </a:r>
                      <a:r>
                        <a:rPr kumimoji="1" lang="ja-JP" altLang="en-US" sz="2000" dirty="0"/>
                        <a:t>単位）、社会思想史原典講読（</a:t>
                      </a:r>
                      <a:r>
                        <a:rPr kumimoji="1" lang="en-US" altLang="ja-JP" sz="2000" dirty="0"/>
                        <a:t>2</a:t>
                      </a:r>
                      <a:r>
                        <a:rPr kumimoji="1" lang="ja-JP" altLang="en-US" sz="2000" dirty="0"/>
                        <a:t>単位）、</a:t>
                      </a:r>
                      <a:r>
                        <a:rPr kumimoji="1" lang="en-US" altLang="ja-JP" sz="2000" dirty="0"/>
                        <a:t>Topics of Modern and Contemporary</a:t>
                      </a:r>
                      <a:r>
                        <a:rPr kumimoji="1" lang="en-US" altLang="ja-JP" sz="2000" baseline="0" dirty="0"/>
                        <a:t> History Z </a:t>
                      </a:r>
                      <a:r>
                        <a:rPr kumimoji="1" lang="ja-JP" altLang="en-US" sz="2000" baseline="0" dirty="0"/>
                        <a:t>（</a:t>
                      </a:r>
                      <a:r>
                        <a:rPr kumimoji="1" lang="en-US" altLang="ja-JP" sz="2000" baseline="0" dirty="0"/>
                        <a:t>2</a:t>
                      </a:r>
                      <a:r>
                        <a:rPr kumimoji="1" lang="ja-JP" altLang="en-US" sz="2000" baseline="0" dirty="0"/>
                        <a:t>単位）、</a:t>
                      </a:r>
                      <a:r>
                        <a:rPr kumimoji="1" lang="ja-JP" altLang="en-US" sz="2000" dirty="0"/>
                        <a:t>地球社会特別演出</a:t>
                      </a:r>
                      <a:r>
                        <a:rPr kumimoji="1" lang="en-US" altLang="ja-JP" sz="2000" dirty="0"/>
                        <a:t>I</a:t>
                      </a:r>
                      <a:r>
                        <a:rPr kumimoji="1" lang="ja-JP" altLang="en-US" sz="2000" dirty="0"/>
                        <a:t>（</a:t>
                      </a:r>
                      <a:r>
                        <a:rPr kumimoji="1" lang="en-US" altLang="ja-JP" sz="2000" dirty="0"/>
                        <a:t>2</a:t>
                      </a:r>
                      <a:r>
                        <a:rPr kumimoji="1" lang="ja-JP" altLang="en-US" sz="2000" dirty="0"/>
                        <a:t>単位）</a:t>
                      </a:r>
                      <a:endParaRPr kumimoji="1" lang="en-US" altLang="ja-JP" sz="2000" dirty="0"/>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2000" baseline="0" dirty="0"/>
                        <a:t>計：</a:t>
                      </a:r>
                      <a:r>
                        <a:rPr kumimoji="1" lang="en-US" altLang="ja-JP" sz="2000" baseline="0" dirty="0"/>
                        <a:t>16</a:t>
                      </a:r>
                      <a:r>
                        <a:rPr kumimoji="1" lang="ja-JP" altLang="en-US" sz="2000" baseline="0" dirty="0"/>
                        <a:t>単位</a:t>
                      </a:r>
                      <a:endParaRPr kumimoji="1" lang="en-US" altLang="ja-JP" sz="2000" baseline="0" dirty="0"/>
                    </a:p>
                    <a:p>
                      <a:pPr algn="r"/>
                      <a:r>
                        <a:rPr kumimoji="1" lang="en-US" altLang="ja-JP" sz="2000" b="1" dirty="0"/>
                        <a:t>GLP</a:t>
                      </a:r>
                      <a:r>
                        <a:rPr kumimoji="1" lang="ja-JP" altLang="en-US" sz="2000" b="1" dirty="0"/>
                        <a:t>単位：</a:t>
                      </a:r>
                      <a:r>
                        <a:rPr kumimoji="1" lang="en-US" altLang="ja-JP" sz="2000" b="1" dirty="0"/>
                        <a:t>45</a:t>
                      </a:r>
                      <a:r>
                        <a:rPr kumimoji="1" lang="ja-JP" altLang="en-US" sz="2000" b="1" dirty="0"/>
                        <a:t>単位</a:t>
                      </a:r>
                      <a:endParaRPr kumimoji="1" lang="en-US" altLang="ja-JP" sz="2000" b="1" dirty="0"/>
                    </a:p>
                  </a:txBody>
                  <a:tcPr/>
                </a:tc>
                <a:extLst>
                  <a:ext uri="{0D108BD9-81ED-4DB2-BD59-A6C34878D82A}">
                    <a16:rowId xmlns:a16="http://schemas.microsoft.com/office/drawing/2014/main" val="77942231"/>
                  </a:ext>
                </a:extLst>
              </a:tr>
            </a:tbl>
          </a:graphicData>
        </a:graphic>
      </p:graphicFrame>
      <p:sp>
        <p:nvSpPr>
          <p:cNvPr id="3" name="円形吹き出し 2"/>
          <p:cNvSpPr/>
          <p:nvPr/>
        </p:nvSpPr>
        <p:spPr>
          <a:xfrm>
            <a:off x="5877197" y="2887437"/>
            <a:ext cx="3971109" cy="2011680"/>
          </a:xfrm>
          <a:prstGeom prst="wedgeEllipseCallout">
            <a:avLst>
              <a:gd name="adj1" fmla="val -43097"/>
              <a:gd name="adj2" fmla="val 5211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242956" y="3279967"/>
            <a:ext cx="3239589" cy="1323439"/>
          </a:xfrm>
          <a:prstGeom prst="rect">
            <a:avLst/>
          </a:prstGeom>
          <a:noFill/>
        </p:spPr>
        <p:txBody>
          <a:bodyPr wrap="square" rtlCol="0">
            <a:spAutoFit/>
          </a:bodyPr>
          <a:lstStyle/>
          <a:p>
            <a:pPr algn="ctr"/>
            <a:r>
              <a:rPr kumimoji="1" lang="ja-JP" altLang="en-US" sz="2000" dirty="0"/>
              <a:t>移民に関心があったため、クラスメイトと相談しレクチャーシリーズのテーマを「</a:t>
            </a:r>
            <a:r>
              <a:rPr kumimoji="1" lang="en-US" altLang="ja-JP" sz="2000" dirty="0"/>
              <a:t>movement</a:t>
            </a:r>
            <a:r>
              <a:rPr kumimoji="1" lang="ja-JP" altLang="en-US" sz="2000" dirty="0"/>
              <a:t>・移動」にした</a:t>
            </a:r>
          </a:p>
        </p:txBody>
      </p:sp>
      <p:sp>
        <p:nvSpPr>
          <p:cNvPr id="7" name="楕円 6"/>
          <p:cNvSpPr/>
          <p:nvPr/>
        </p:nvSpPr>
        <p:spPr>
          <a:xfrm>
            <a:off x="9274629" y="6191793"/>
            <a:ext cx="2442754" cy="354043"/>
          </a:xfrm>
          <a:prstGeom prst="ellipse">
            <a:avLst/>
          </a:prstGeom>
          <a:no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9970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t>応募の手順</a:t>
            </a:r>
          </a:p>
        </p:txBody>
      </p:sp>
      <p:sp>
        <p:nvSpPr>
          <p:cNvPr id="3" name="サブタイトル 2"/>
          <p:cNvSpPr>
            <a:spLocks noGrp="1"/>
          </p:cNvSpPr>
          <p:nvPr>
            <p:ph type="subTitle" idx="1"/>
          </p:nvPr>
        </p:nvSpPr>
        <p:spPr/>
        <p:txBody>
          <a:bodyPr/>
          <a:lstStyle/>
          <a:p>
            <a:r>
              <a:rPr lang="ja-JP" altLang="en-US" dirty="0"/>
              <a:t>応募したい！どうすればいい？</a:t>
            </a:r>
            <a:endParaRPr kumimoji="1" lang="ja-JP" altLang="en-US" dirty="0"/>
          </a:p>
        </p:txBody>
      </p:sp>
    </p:spTree>
    <p:extLst>
      <p:ext uri="{BB962C8B-B14F-4D97-AF65-F5344CB8AC3E}">
        <p14:creationId xmlns:p14="http://schemas.microsoft.com/office/powerpoint/2010/main" val="40474184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57224" y="0"/>
            <a:ext cx="10772775" cy="1110343"/>
          </a:xfrm>
        </p:spPr>
        <p:txBody>
          <a:bodyPr/>
          <a:lstStyle/>
          <a:p>
            <a:r>
              <a:rPr kumimoji="1" lang="ja-JP" altLang="en-US" dirty="0"/>
              <a:t>これからのスケジュール</a:t>
            </a: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4128303600"/>
              </p:ext>
            </p:extLst>
          </p:nvPr>
        </p:nvGraphicFramePr>
        <p:xfrm>
          <a:off x="657224" y="971775"/>
          <a:ext cx="10753724" cy="5449609"/>
        </p:xfrm>
        <a:graphic>
          <a:graphicData uri="http://schemas.openxmlformats.org/drawingml/2006/table">
            <a:tbl>
              <a:tblPr firstRow="1" bandRow="1">
                <a:tableStyleId>{5C22544A-7EE6-4342-B048-85BDC9FD1C3A}</a:tableStyleId>
              </a:tblPr>
              <a:tblGrid>
                <a:gridCol w="3190875">
                  <a:extLst>
                    <a:ext uri="{9D8B030D-6E8A-4147-A177-3AD203B41FA5}">
                      <a16:colId xmlns:a16="http://schemas.microsoft.com/office/drawing/2014/main" val="680293302"/>
                    </a:ext>
                  </a:extLst>
                </a:gridCol>
                <a:gridCol w="7562849">
                  <a:extLst>
                    <a:ext uri="{9D8B030D-6E8A-4147-A177-3AD203B41FA5}">
                      <a16:colId xmlns:a16="http://schemas.microsoft.com/office/drawing/2014/main" val="2855831942"/>
                    </a:ext>
                  </a:extLst>
                </a:gridCol>
              </a:tblGrid>
              <a:tr h="407989">
                <a:tc>
                  <a:txBody>
                    <a:bodyPr/>
                    <a:lstStyle/>
                    <a:p>
                      <a:pPr algn="ctr"/>
                      <a:r>
                        <a:rPr kumimoji="1" lang="ja-JP" altLang="en-US" dirty="0"/>
                        <a:t>日程</a:t>
                      </a:r>
                    </a:p>
                  </a:txBody>
                  <a:tcPr/>
                </a:tc>
                <a:tc>
                  <a:txBody>
                    <a:bodyPr/>
                    <a:lstStyle/>
                    <a:p>
                      <a:endParaRPr kumimoji="1" lang="ja-JP" altLang="en-US" dirty="0"/>
                    </a:p>
                  </a:txBody>
                  <a:tcPr/>
                </a:tc>
                <a:extLst>
                  <a:ext uri="{0D108BD9-81ED-4DB2-BD59-A6C34878D82A}">
                    <a16:rowId xmlns:a16="http://schemas.microsoft.com/office/drawing/2014/main" val="306613328"/>
                  </a:ext>
                </a:extLst>
              </a:tr>
              <a:tr h="840270">
                <a:tc>
                  <a:txBody>
                    <a:bodyPr/>
                    <a:lstStyle/>
                    <a:p>
                      <a:pPr algn="ctr"/>
                      <a:r>
                        <a:rPr kumimoji="1" lang="en-US" altLang="ja-JP" sz="2400" dirty="0"/>
                        <a:t>11</a:t>
                      </a:r>
                      <a:r>
                        <a:rPr kumimoji="1" lang="ja-JP" altLang="en-US" sz="2400" dirty="0"/>
                        <a:t>月</a:t>
                      </a:r>
                      <a:r>
                        <a:rPr kumimoji="1" lang="en-US" altLang="ja-JP" sz="2400" dirty="0"/>
                        <a:t>5</a:t>
                      </a:r>
                      <a:r>
                        <a:rPr kumimoji="1" lang="ja-JP" altLang="en-US" sz="2400" dirty="0"/>
                        <a:t>日から</a:t>
                      </a:r>
                    </a:p>
                  </a:txBody>
                  <a:tcPr/>
                </a:tc>
                <a:tc>
                  <a:txBody>
                    <a:bodyPr/>
                    <a:lstStyle/>
                    <a:p>
                      <a:r>
                        <a:rPr kumimoji="1" lang="ja-JP" altLang="en-US" sz="2400" dirty="0"/>
                        <a:t>社会学部のホームページから出願資料をダウンロードし、パソコンで記入する</a:t>
                      </a:r>
                    </a:p>
                  </a:txBody>
                  <a:tcPr/>
                </a:tc>
                <a:extLst>
                  <a:ext uri="{0D108BD9-81ED-4DB2-BD59-A6C34878D82A}">
                    <a16:rowId xmlns:a16="http://schemas.microsoft.com/office/drawing/2014/main" val="2164181845"/>
                  </a:ext>
                </a:extLst>
              </a:tr>
              <a:tr h="840270">
                <a:tc>
                  <a:txBody>
                    <a:bodyPr/>
                    <a:lstStyle/>
                    <a:p>
                      <a:pPr algn="ctr"/>
                      <a:r>
                        <a:rPr kumimoji="1" lang="en-US" altLang="ja-JP" sz="2400" dirty="0"/>
                        <a:t>12</a:t>
                      </a:r>
                      <a:r>
                        <a:rPr kumimoji="1" lang="ja-JP" altLang="en-US" sz="2400" dirty="0"/>
                        <a:t>月</a:t>
                      </a:r>
                      <a:r>
                        <a:rPr kumimoji="1" lang="en-US" altLang="ja-JP" sz="2400" dirty="0"/>
                        <a:t>17</a:t>
                      </a:r>
                      <a:r>
                        <a:rPr kumimoji="1" lang="ja-JP" altLang="en-US" sz="2400" dirty="0"/>
                        <a:t>日（月）～</a:t>
                      </a:r>
                      <a:endParaRPr kumimoji="1" lang="en-US" altLang="ja-JP" sz="2400" dirty="0"/>
                    </a:p>
                    <a:p>
                      <a:pPr algn="ctr"/>
                      <a:r>
                        <a:rPr kumimoji="1" lang="en-US" altLang="ja-JP" sz="2400" dirty="0"/>
                        <a:t>1</a:t>
                      </a:r>
                      <a:r>
                        <a:rPr kumimoji="1" lang="ja-JP" altLang="en-US" sz="2400" dirty="0"/>
                        <a:t>月</a:t>
                      </a:r>
                      <a:r>
                        <a:rPr kumimoji="1" lang="en-US" altLang="ja-JP" sz="2400" dirty="0"/>
                        <a:t>7</a:t>
                      </a:r>
                      <a:r>
                        <a:rPr kumimoji="1" lang="ja-JP" altLang="en-US" sz="2400" dirty="0"/>
                        <a:t>日（月）</a:t>
                      </a:r>
                    </a:p>
                  </a:txBody>
                  <a:tcPr/>
                </a:tc>
                <a:tc>
                  <a:txBody>
                    <a:bodyPr/>
                    <a:lstStyle/>
                    <a:p>
                      <a:r>
                        <a:rPr kumimoji="1" lang="ja-JP" altLang="en-US" sz="2400" dirty="0"/>
                        <a:t>資料を印刷し、西キャンパス本館</a:t>
                      </a:r>
                      <a:r>
                        <a:rPr kumimoji="1" lang="en-US" altLang="ja-JP" sz="2400" dirty="0"/>
                        <a:t>1</a:t>
                      </a:r>
                      <a:r>
                        <a:rPr kumimoji="1" lang="ja-JP" altLang="en-US" sz="2400" dirty="0"/>
                        <a:t>階教務課に提出する</a:t>
                      </a:r>
                    </a:p>
                  </a:txBody>
                  <a:tcPr/>
                </a:tc>
                <a:extLst>
                  <a:ext uri="{0D108BD9-81ED-4DB2-BD59-A6C34878D82A}">
                    <a16:rowId xmlns:a16="http://schemas.microsoft.com/office/drawing/2014/main" val="4193690479"/>
                  </a:ext>
                </a:extLst>
              </a:tr>
              <a:tr h="840270">
                <a:tc>
                  <a:txBody>
                    <a:bodyPr/>
                    <a:lstStyle/>
                    <a:p>
                      <a:pPr algn="ctr"/>
                      <a:r>
                        <a:rPr kumimoji="1" lang="en-US" altLang="ja-JP" sz="2400" dirty="0"/>
                        <a:t>1</a:t>
                      </a:r>
                      <a:r>
                        <a:rPr kumimoji="1" lang="ja-JP" altLang="en-US" sz="2400" dirty="0"/>
                        <a:t>月</a:t>
                      </a:r>
                      <a:r>
                        <a:rPr kumimoji="1" lang="en-US" altLang="ja-JP" sz="2400" dirty="0"/>
                        <a:t>11</a:t>
                      </a:r>
                      <a:r>
                        <a:rPr kumimoji="1" lang="ja-JP" altLang="en-US" sz="2400" dirty="0"/>
                        <a:t>日（金）</a:t>
                      </a:r>
                    </a:p>
                  </a:txBody>
                  <a:tcPr/>
                </a:tc>
                <a:tc>
                  <a:txBody>
                    <a:bodyPr/>
                    <a:lstStyle/>
                    <a:p>
                      <a:r>
                        <a:rPr kumimoji="1" lang="ja-JP" altLang="en-US" sz="2400" dirty="0"/>
                        <a:t>第</a:t>
                      </a:r>
                      <a:r>
                        <a:rPr kumimoji="1" lang="en-US" altLang="ja-JP" sz="2400" dirty="0"/>
                        <a:t>1</a:t>
                      </a:r>
                      <a:r>
                        <a:rPr kumimoji="1" lang="ja-JP" altLang="en-US" sz="2400" dirty="0"/>
                        <a:t>次審査（書類選考）の結果発表</a:t>
                      </a:r>
                      <a:endParaRPr kumimoji="1" lang="en-US" altLang="ja-JP" sz="2400" dirty="0"/>
                    </a:p>
                    <a:p>
                      <a:r>
                        <a:rPr kumimoji="1" lang="ja-JP" altLang="ja-JP" sz="2400" kern="1200" dirty="0">
                          <a:solidFill>
                            <a:schemeClr val="dk1"/>
                          </a:solidFill>
                          <a:effectLst/>
                          <a:latin typeface="+mn-lt"/>
                          <a:ea typeface="+mn-ea"/>
                          <a:cs typeface="+mn-cs"/>
                        </a:rPr>
                        <a:t>教務課掲示板（西キャンパス本館西側）</a:t>
                      </a:r>
                      <a:endParaRPr kumimoji="1" lang="ja-JP" altLang="en-US" sz="2400" dirty="0"/>
                    </a:p>
                  </a:txBody>
                  <a:tcPr/>
                </a:tc>
                <a:extLst>
                  <a:ext uri="{0D108BD9-81ED-4DB2-BD59-A6C34878D82A}">
                    <a16:rowId xmlns:a16="http://schemas.microsoft.com/office/drawing/2014/main" val="2002268520"/>
                  </a:ext>
                </a:extLst>
              </a:tr>
              <a:tr h="840270">
                <a:tc>
                  <a:txBody>
                    <a:bodyPr/>
                    <a:lstStyle/>
                    <a:p>
                      <a:pPr algn="ctr"/>
                      <a:r>
                        <a:rPr kumimoji="1" lang="en-US" altLang="ja-JP" sz="2400" dirty="0"/>
                        <a:t>1</a:t>
                      </a:r>
                      <a:r>
                        <a:rPr kumimoji="1" lang="ja-JP" altLang="en-US" sz="2400" dirty="0"/>
                        <a:t>月</a:t>
                      </a:r>
                      <a:r>
                        <a:rPr kumimoji="1" lang="en-US" altLang="ja-JP" sz="2400" dirty="0"/>
                        <a:t>15</a:t>
                      </a:r>
                      <a:r>
                        <a:rPr kumimoji="1" lang="ja-JP" altLang="en-US" sz="2400" dirty="0"/>
                        <a:t>日（火）～</a:t>
                      </a:r>
                      <a:r>
                        <a:rPr kumimoji="1" lang="en-US" altLang="ja-JP" sz="2400" dirty="0"/>
                        <a:t>17</a:t>
                      </a:r>
                      <a:r>
                        <a:rPr kumimoji="1" lang="ja-JP" altLang="en-US" sz="2400" dirty="0"/>
                        <a:t>日（木）</a:t>
                      </a:r>
                    </a:p>
                  </a:txBody>
                  <a:tcPr/>
                </a:tc>
                <a:tc>
                  <a:txBody>
                    <a:bodyPr/>
                    <a:lstStyle/>
                    <a:p>
                      <a:r>
                        <a:rPr kumimoji="1" lang="ja-JP" altLang="en-US" sz="2400" dirty="0"/>
                        <a:t>第</a:t>
                      </a:r>
                      <a:r>
                        <a:rPr kumimoji="1" lang="en-US" altLang="ja-JP" sz="2400" dirty="0"/>
                        <a:t>2</a:t>
                      </a:r>
                      <a:r>
                        <a:rPr kumimoji="1" lang="ja-JP" altLang="en-US" sz="2400" dirty="0"/>
                        <a:t>次審査（面接試験）</a:t>
                      </a:r>
                    </a:p>
                  </a:txBody>
                  <a:tcPr/>
                </a:tc>
                <a:extLst>
                  <a:ext uri="{0D108BD9-81ED-4DB2-BD59-A6C34878D82A}">
                    <a16:rowId xmlns:a16="http://schemas.microsoft.com/office/drawing/2014/main" val="112750288"/>
                  </a:ext>
                </a:extLst>
              </a:tr>
              <a:tr h="840270">
                <a:tc>
                  <a:txBody>
                    <a:bodyPr/>
                    <a:lstStyle/>
                    <a:p>
                      <a:pPr algn="ctr"/>
                      <a:r>
                        <a:rPr kumimoji="1" lang="en-US" altLang="ja-JP" sz="2400" dirty="0"/>
                        <a:t>2</a:t>
                      </a:r>
                      <a:r>
                        <a:rPr kumimoji="1" lang="ja-JP" altLang="en-US" sz="2400" dirty="0"/>
                        <a:t>月</a:t>
                      </a:r>
                      <a:r>
                        <a:rPr kumimoji="1" lang="en-US" altLang="ja-JP" sz="2400" dirty="0"/>
                        <a:t>15</a:t>
                      </a:r>
                      <a:r>
                        <a:rPr kumimoji="1" lang="ja-JP" altLang="en-US" sz="2400" dirty="0"/>
                        <a:t>日（金）</a:t>
                      </a:r>
                    </a:p>
                  </a:txBody>
                  <a:tcPr/>
                </a:tc>
                <a:tc>
                  <a:txBody>
                    <a:bodyPr/>
                    <a:lstStyle/>
                    <a:p>
                      <a:r>
                        <a:rPr kumimoji="1" lang="ja-JP" altLang="en-US" sz="2400" dirty="0"/>
                        <a:t>第</a:t>
                      </a:r>
                      <a:r>
                        <a:rPr kumimoji="1" lang="en-US" altLang="ja-JP" sz="2400" dirty="0"/>
                        <a:t>2</a:t>
                      </a:r>
                      <a:r>
                        <a:rPr kumimoji="1" lang="ja-JP" altLang="en-US" sz="2400" dirty="0"/>
                        <a:t>次審査結果</a:t>
                      </a:r>
                      <a:endParaRPr kumimoji="1" lang="en-US" altLang="ja-JP" sz="24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2400" kern="1200" dirty="0">
                          <a:solidFill>
                            <a:schemeClr val="dk1"/>
                          </a:solidFill>
                          <a:effectLst/>
                          <a:latin typeface="+mn-lt"/>
                          <a:ea typeface="+mn-ea"/>
                          <a:cs typeface="+mn-cs"/>
                        </a:rPr>
                        <a:t>教務課掲示板（西キャンパス本館西側）</a:t>
                      </a:r>
                      <a:endParaRPr kumimoji="1" lang="ja-JP" altLang="en-US" sz="2400" dirty="0"/>
                    </a:p>
                  </a:txBody>
                  <a:tcPr/>
                </a:tc>
                <a:extLst>
                  <a:ext uri="{0D108BD9-81ED-4DB2-BD59-A6C34878D82A}">
                    <a16:rowId xmlns:a16="http://schemas.microsoft.com/office/drawing/2014/main" val="1229128237"/>
                  </a:ext>
                </a:extLst>
              </a:tr>
              <a:tr h="840270">
                <a:tc>
                  <a:txBody>
                    <a:bodyPr/>
                    <a:lstStyle/>
                    <a:p>
                      <a:pPr algn="ctr"/>
                      <a:r>
                        <a:rPr kumimoji="1" lang="en-US" altLang="ja-JP" sz="2400" dirty="0"/>
                        <a:t>3</a:t>
                      </a:r>
                      <a:r>
                        <a:rPr kumimoji="1" lang="ja-JP" altLang="en-US" sz="2400" dirty="0"/>
                        <a:t>月</a:t>
                      </a:r>
                      <a:r>
                        <a:rPr kumimoji="1" lang="en-US" altLang="ja-JP" sz="2400" dirty="0"/>
                        <a:t>22</a:t>
                      </a:r>
                      <a:r>
                        <a:rPr kumimoji="1" lang="ja-JP" altLang="en-US" sz="2400" dirty="0"/>
                        <a:t>日（金）</a:t>
                      </a:r>
                    </a:p>
                  </a:txBody>
                  <a:tcPr/>
                </a:tc>
                <a:tc>
                  <a:txBody>
                    <a:bodyPr/>
                    <a:lstStyle/>
                    <a:p>
                      <a:r>
                        <a:rPr kumimoji="1" lang="ja-JP" altLang="en-US" sz="2400" dirty="0"/>
                        <a:t>最終合格者発表</a:t>
                      </a:r>
                    </a:p>
                  </a:txBody>
                  <a:tcPr/>
                </a:tc>
                <a:extLst>
                  <a:ext uri="{0D108BD9-81ED-4DB2-BD59-A6C34878D82A}">
                    <a16:rowId xmlns:a16="http://schemas.microsoft.com/office/drawing/2014/main" val="3364613238"/>
                  </a:ext>
                </a:extLst>
              </a:tr>
            </a:tbl>
          </a:graphicData>
        </a:graphic>
      </p:graphicFrame>
    </p:spTree>
    <p:extLst>
      <p:ext uri="{BB962C8B-B14F-4D97-AF65-F5344CB8AC3E}">
        <p14:creationId xmlns:p14="http://schemas.microsoft.com/office/powerpoint/2010/main" val="14380183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必要な資料</a:t>
            </a:r>
          </a:p>
        </p:txBody>
      </p:sp>
      <p:sp>
        <p:nvSpPr>
          <p:cNvPr id="3" name="コンテンツ プレースホルダー 2"/>
          <p:cNvSpPr>
            <a:spLocks noGrp="1"/>
          </p:cNvSpPr>
          <p:nvPr>
            <p:ph idx="1"/>
          </p:nvPr>
        </p:nvSpPr>
        <p:spPr/>
        <p:txBody>
          <a:bodyPr/>
          <a:lstStyle/>
          <a:p>
            <a:endParaRPr kumimoji="1" lang="en-US" altLang="ja-JP" sz="3200" dirty="0"/>
          </a:p>
          <a:p>
            <a:r>
              <a:rPr kumimoji="1" lang="ja-JP" altLang="en-US" sz="3200" dirty="0"/>
              <a:t>①　出願書</a:t>
            </a:r>
            <a:endParaRPr kumimoji="1" lang="en-US" altLang="ja-JP" sz="3200" dirty="0"/>
          </a:p>
          <a:p>
            <a:r>
              <a:rPr lang="ja-JP" altLang="en-US" sz="3200" dirty="0"/>
              <a:t>②　夏学期の成績</a:t>
            </a:r>
            <a:endParaRPr lang="en-US" altLang="ja-JP" sz="3200" dirty="0"/>
          </a:p>
          <a:p>
            <a:endParaRPr kumimoji="1" lang="en-US" altLang="ja-JP" sz="3200" dirty="0"/>
          </a:p>
          <a:p>
            <a:r>
              <a:rPr lang="ja-JP" altLang="en-US" sz="3200" dirty="0"/>
              <a:t>だけです。</a:t>
            </a:r>
            <a:endParaRPr lang="en-US" altLang="ja-JP" sz="3200" dirty="0"/>
          </a:p>
          <a:p>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30919410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3938" y="0"/>
            <a:ext cx="7920969" cy="6858000"/>
          </a:xfrm>
          <a:prstGeom prst="rect">
            <a:avLst/>
          </a:prstGeom>
        </p:spPr>
      </p:pic>
      <p:sp>
        <p:nvSpPr>
          <p:cNvPr id="5" name="下矢印 4"/>
          <p:cNvSpPr/>
          <p:nvPr/>
        </p:nvSpPr>
        <p:spPr>
          <a:xfrm>
            <a:off x="1110343" y="1998618"/>
            <a:ext cx="1136469" cy="9666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4624252" y="574766"/>
            <a:ext cx="1293222" cy="522514"/>
          </a:xfrm>
          <a:prstGeom prst="roundRect">
            <a:avLst/>
          </a:prstGeom>
          <a:noFill/>
          <a:ln w="571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8190411" y="1097280"/>
            <a:ext cx="3856895" cy="4339650"/>
          </a:xfrm>
          <a:prstGeom prst="rect">
            <a:avLst/>
          </a:prstGeom>
          <a:noFill/>
        </p:spPr>
        <p:txBody>
          <a:bodyPr wrap="square" rtlCol="0">
            <a:spAutoFit/>
          </a:bodyPr>
          <a:lstStyle/>
          <a:p>
            <a:pPr algn="ctr"/>
            <a:r>
              <a:rPr kumimoji="1" lang="en-US" altLang="ja-JP" sz="2400" dirty="0">
                <a:hlinkClick r:id="rId4"/>
              </a:rPr>
              <a:t>http://www.soc.hit-u.ac.jp/</a:t>
            </a:r>
            <a:endParaRPr kumimoji="1" lang="en-US" altLang="ja-JP" sz="2400" dirty="0"/>
          </a:p>
          <a:p>
            <a:pPr algn="ctr"/>
            <a:endParaRPr kumimoji="1" lang="en-US" altLang="ja-JP" sz="2400">
              <a:hlinkClick r:id="rId5"/>
            </a:endParaRPr>
          </a:p>
          <a:p>
            <a:pPr algn="ctr"/>
            <a:r>
              <a:rPr kumimoji="1" lang="en-US" altLang="ja-JP" sz="2400">
                <a:hlinkClick r:id="rId5"/>
              </a:rPr>
              <a:t>http</a:t>
            </a:r>
            <a:r>
              <a:rPr kumimoji="1" lang="en-US" altLang="ja-JP" sz="2400" dirty="0">
                <a:hlinkClick r:id="rId5"/>
              </a:rPr>
              <a:t>://www.soc.hit-u.ac.jp/glp/index.html</a:t>
            </a:r>
            <a:endParaRPr kumimoji="1" lang="en-US" altLang="ja-JP" sz="2400" dirty="0"/>
          </a:p>
          <a:p>
            <a:pPr algn="ctr"/>
            <a:endParaRPr kumimoji="1" lang="en-US" altLang="ja-JP" dirty="0"/>
          </a:p>
          <a:p>
            <a:pPr algn="ctr"/>
            <a:endParaRPr kumimoji="1" lang="en-US" altLang="ja-JP" dirty="0"/>
          </a:p>
          <a:p>
            <a:pPr algn="ctr"/>
            <a:r>
              <a:rPr kumimoji="1" lang="ja-JP" altLang="en-US" sz="2400" dirty="0"/>
              <a:t>出願資料とパワーポイントは</a:t>
            </a:r>
            <a:endParaRPr kumimoji="1" lang="en-US" altLang="ja-JP" sz="2400" dirty="0"/>
          </a:p>
          <a:p>
            <a:pPr algn="ctr"/>
            <a:r>
              <a:rPr kumimoji="1" lang="en-US" altLang="ja-JP" sz="2400" dirty="0"/>
              <a:t>11</a:t>
            </a:r>
            <a:r>
              <a:rPr kumimoji="1" lang="ja-JP" altLang="en-US" sz="2400" dirty="0"/>
              <a:t>月</a:t>
            </a:r>
            <a:r>
              <a:rPr kumimoji="1" lang="en-US" altLang="ja-JP" sz="2400" dirty="0"/>
              <a:t>5</a:t>
            </a:r>
            <a:r>
              <a:rPr kumimoji="1" lang="ja-JP" altLang="en-US" sz="2400" dirty="0"/>
              <a:t>日から</a:t>
            </a:r>
            <a:endParaRPr kumimoji="1" lang="en-US" altLang="ja-JP" sz="2400" dirty="0"/>
          </a:p>
          <a:p>
            <a:pPr algn="ctr"/>
            <a:r>
              <a:rPr kumimoji="1" lang="ja-JP" altLang="en-US" sz="2400" dirty="0"/>
              <a:t>ダウンロードできる</a:t>
            </a:r>
            <a:endParaRPr kumimoji="1" lang="en-US" altLang="ja-JP" sz="2400" dirty="0"/>
          </a:p>
          <a:p>
            <a:pPr algn="ctr"/>
            <a:endParaRPr kumimoji="1" lang="en-US" altLang="ja-JP" sz="2400" dirty="0"/>
          </a:p>
          <a:p>
            <a:pPr algn="ctr"/>
            <a:r>
              <a:rPr kumimoji="1" lang="ja-JP" altLang="en-US" sz="2400" dirty="0"/>
              <a:t>日本語または英語で</a:t>
            </a:r>
            <a:endParaRPr kumimoji="1" lang="en-US" altLang="ja-JP" sz="2400" dirty="0"/>
          </a:p>
          <a:p>
            <a:pPr algn="ctr"/>
            <a:r>
              <a:rPr kumimoji="1" lang="ja-JP" altLang="en-US" sz="2400" dirty="0"/>
              <a:t>パソコンで作成し、提出する</a:t>
            </a:r>
          </a:p>
        </p:txBody>
      </p:sp>
    </p:spTree>
    <p:extLst>
      <p:ext uri="{BB962C8B-B14F-4D97-AF65-F5344CB8AC3E}">
        <p14:creationId xmlns:p14="http://schemas.microsoft.com/office/powerpoint/2010/main" val="340880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092A79-0AB8-47CC-8AA1-001E20A15430}"/>
              </a:ext>
            </a:extLst>
          </p:cNvPr>
          <p:cNvSpPr>
            <a:spLocks noGrp="1"/>
          </p:cNvSpPr>
          <p:nvPr>
            <p:ph type="title"/>
          </p:nvPr>
        </p:nvSpPr>
        <p:spPr/>
        <p:txBody>
          <a:bodyPr/>
          <a:lstStyle/>
          <a:p>
            <a:r>
              <a:rPr kumimoji="1" lang="ja-JP" altLang="en-US" dirty="0"/>
              <a:t>募集要項</a:t>
            </a:r>
          </a:p>
        </p:txBody>
      </p:sp>
      <p:sp>
        <p:nvSpPr>
          <p:cNvPr id="3" name="コンテンツ プレースホルダー 2">
            <a:extLst>
              <a:ext uri="{FF2B5EF4-FFF2-40B4-BE49-F238E27FC236}">
                <a16:creationId xmlns:a16="http://schemas.microsoft.com/office/drawing/2014/main" id="{059AC27F-2AAD-467C-BE2B-9AA631B8BF24}"/>
              </a:ext>
            </a:extLst>
          </p:cNvPr>
          <p:cNvSpPr>
            <a:spLocks noGrp="1"/>
          </p:cNvSpPr>
          <p:nvPr>
            <p:ph idx="1"/>
          </p:nvPr>
        </p:nvSpPr>
        <p:spPr>
          <a:xfrm>
            <a:off x="676656" y="2011680"/>
            <a:ext cx="10857847" cy="4572000"/>
          </a:xfrm>
        </p:spPr>
        <p:txBody>
          <a:bodyPr>
            <a:normAutofit/>
          </a:bodyPr>
          <a:lstStyle/>
          <a:p>
            <a:r>
              <a:rPr lang="ja-JP" altLang="ja-JP" dirty="0"/>
              <a:t>１．選抜人員　</a:t>
            </a:r>
            <a:r>
              <a:rPr lang="en-US" altLang="ja-JP" dirty="0"/>
              <a:t>12</a:t>
            </a:r>
            <a:r>
              <a:rPr lang="ja-JP" altLang="ja-JP" dirty="0"/>
              <a:t>名程度</a:t>
            </a:r>
          </a:p>
          <a:p>
            <a:r>
              <a:rPr lang="ja-JP" altLang="ja-JP" dirty="0"/>
              <a:t>２．出願資格</a:t>
            </a:r>
          </a:p>
          <a:p>
            <a:r>
              <a:rPr lang="ja-JP" altLang="ja-JP" dirty="0"/>
              <a:t>以下の（１）～（３）をすべて満たす：</a:t>
            </a:r>
            <a:endParaRPr lang="en-US" altLang="ja-JP" dirty="0"/>
          </a:p>
          <a:p>
            <a:endParaRPr lang="ja-JP" altLang="ja-JP" dirty="0"/>
          </a:p>
          <a:p>
            <a:r>
              <a:rPr lang="ja-JP" altLang="ja-JP" dirty="0"/>
              <a:t>（１）平成</a:t>
            </a:r>
            <a:r>
              <a:rPr lang="en-US" altLang="ja-JP" dirty="0"/>
              <a:t>31</a:t>
            </a:r>
            <a:r>
              <a:rPr lang="ja-JP" altLang="ja-JP" dirty="0"/>
              <a:t>年</a:t>
            </a:r>
            <a:r>
              <a:rPr lang="en-US" altLang="ja-JP" dirty="0"/>
              <a:t>1</a:t>
            </a:r>
            <a:r>
              <a:rPr lang="ja-JP" altLang="ja-JP" dirty="0"/>
              <a:t>月</a:t>
            </a:r>
            <a:r>
              <a:rPr lang="en-US" altLang="ja-JP" dirty="0"/>
              <a:t>1</a:t>
            </a:r>
            <a:r>
              <a:rPr lang="ja-JP" altLang="ja-JP" dirty="0"/>
              <a:t>日現在一橋大学社会学部に在籍し、平成</a:t>
            </a:r>
            <a:r>
              <a:rPr lang="en-US" altLang="ja-JP" dirty="0"/>
              <a:t>31</a:t>
            </a:r>
            <a:r>
              <a:rPr lang="ja-JP" altLang="ja-JP" dirty="0"/>
              <a:t>年</a:t>
            </a:r>
            <a:r>
              <a:rPr lang="en-US" altLang="ja-JP" dirty="0"/>
              <a:t>4</a:t>
            </a:r>
            <a:r>
              <a:rPr lang="ja-JP" altLang="ja-JP" dirty="0"/>
              <a:t>月に</a:t>
            </a:r>
            <a:r>
              <a:rPr lang="en-US" altLang="ja-JP" dirty="0"/>
              <a:t>2</a:t>
            </a:r>
            <a:r>
              <a:rPr lang="ja-JP" altLang="ja-JP" dirty="0"/>
              <a:t>年次に進</a:t>
            </a:r>
            <a:r>
              <a:rPr lang="ja-JP" altLang="en-US" dirty="0"/>
              <a:t>　　　</a:t>
            </a:r>
            <a:r>
              <a:rPr lang="ja-JP" altLang="ja-JP" dirty="0"/>
              <a:t>級予定の社会学部生。</a:t>
            </a:r>
          </a:p>
          <a:p>
            <a:r>
              <a:rPr lang="ja-JP" altLang="ja-JP" dirty="0"/>
              <a:t>（２）在学中に長期留学を希望している学生。</a:t>
            </a:r>
          </a:p>
          <a:p>
            <a:r>
              <a:rPr lang="ja-JP" altLang="ja-JP" dirty="0"/>
              <a:t>（３）「社会学部グローバル・リーダーズ・プログラム修了書」の取得を希望する学生。</a:t>
            </a:r>
          </a:p>
          <a:p>
            <a:r>
              <a:rPr lang="ja-JP" altLang="ja-JP" dirty="0"/>
              <a:t>（４）受講した導入科目で不合格となっていない学生（導入科目で「</a:t>
            </a:r>
            <a:r>
              <a:rPr lang="en-US" altLang="ja-JP" dirty="0"/>
              <a:t>F</a:t>
            </a:r>
            <a:r>
              <a:rPr lang="ja-JP" altLang="ja-JP" dirty="0"/>
              <a:t>」を取っている学生は</a:t>
            </a:r>
            <a:r>
              <a:rPr lang="en-US" altLang="ja-JP" dirty="0"/>
              <a:t>GLP</a:t>
            </a:r>
            <a:r>
              <a:rPr lang="ja-JP" altLang="ja-JP" dirty="0"/>
              <a:t>に採用される可能性は極めて低い）。</a:t>
            </a:r>
          </a:p>
          <a:p>
            <a:endParaRPr kumimoji="1" lang="ja-JP" altLang="en-US" dirty="0"/>
          </a:p>
        </p:txBody>
      </p:sp>
    </p:spTree>
    <p:extLst>
      <p:ext uri="{BB962C8B-B14F-4D97-AF65-F5344CB8AC3E}">
        <p14:creationId xmlns:p14="http://schemas.microsoft.com/office/powerpoint/2010/main" val="209429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GLP</a:t>
            </a:r>
            <a:r>
              <a:rPr kumimoji="1" lang="ja-JP" altLang="en-US" dirty="0"/>
              <a:t>担当教員</a:t>
            </a:r>
          </a:p>
        </p:txBody>
      </p:sp>
      <p:sp>
        <p:nvSpPr>
          <p:cNvPr id="3" name="コンテンツ プレースホルダー 2"/>
          <p:cNvSpPr>
            <a:spLocks noGrp="1"/>
          </p:cNvSpPr>
          <p:nvPr>
            <p:ph idx="1"/>
          </p:nvPr>
        </p:nvSpPr>
        <p:spPr/>
        <p:txBody>
          <a:bodyPr/>
          <a:lstStyle/>
          <a:p>
            <a:r>
              <a:rPr kumimoji="1" lang="ja-JP" altLang="en-US" dirty="0">
                <a:solidFill>
                  <a:schemeClr val="accent1"/>
                </a:solidFill>
              </a:rPr>
              <a:t>ソニヤ・デール</a:t>
            </a:r>
            <a:r>
              <a:rPr kumimoji="1" lang="ja-JP" altLang="en-US" dirty="0"/>
              <a:t>（</a:t>
            </a:r>
            <a:r>
              <a:rPr kumimoji="1" lang="en-US" altLang="ja-JP" dirty="0"/>
              <a:t>Sonja DALE)</a:t>
            </a:r>
          </a:p>
          <a:p>
            <a:r>
              <a:rPr kumimoji="1" lang="en-US" altLang="ja-JP" dirty="0"/>
              <a:t>GLP</a:t>
            </a:r>
            <a:r>
              <a:rPr kumimoji="1" lang="ja-JP" altLang="en-US" dirty="0"/>
              <a:t>担当、</a:t>
            </a:r>
            <a:r>
              <a:rPr kumimoji="1" lang="en-US" altLang="ja-JP" dirty="0"/>
              <a:t>GLP</a:t>
            </a:r>
            <a:r>
              <a:rPr kumimoji="1" lang="ja-JP" altLang="en-US" dirty="0"/>
              <a:t>セミナー・企画と実践科目担当</a:t>
            </a:r>
            <a:endParaRPr kumimoji="1" lang="en-US" altLang="ja-JP" dirty="0"/>
          </a:p>
          <a:p>
            <a:r>
              <a:rPr lang="ja-JP" altLang="en-US" dirty="0"/>
              <a:t>専門：ジェンダー・セクシュアリティ研究、社会学、グローバル・スタディーズ</a:t>
            </a:r>
            <a:endParaRPr kumimoji="1" lang="en-US" altLang="ja-JP" dirty="0"/>
          </a:p>
          <a:p>
            <a:endParaRPr lang="en-US" altLang="ja-JP" dirty="0"/>
          </a:p>
          <a:p>
            <a:r>
              <a:rPr lang="ja-JP" altLang="en-US" dirty="0">
                <a:solidFill>
                  <a:schemeClr val="accent1"/>
                </a:solidFill>
              </a:rPr>
              <a:t>赤嶺淳 </a:t>
            </a:r>
            <a:r>
              <a:rPr kumimoji="1" lang="en-US" altLang="ja-JP" dirty="0"/>
              <a:t>(AKAMINE Jun)</a:t>
            </a:r>
          </a:p>
          <a:p>
            <a:r>
              <a:rPr lang="zh-TW" altLang="en-US" dirty="0"/>
              <a:t>海外短期調査</a:t>
            </a:r>
            <a:r>
              <a:rPr lang="ja-JP" altLang="en-US" dirty="0"/>
              <a:t>担当</a:t>
            </a:r>
            <a:endParaRPr kumimoji="1" lang="en-US" altLang="ja-JP" dirty="0"/>
          </a:p>
          <a:p>
            <a:r>
              <a:rPr lang="ja-JP" altLang="en-US" dirty="0"/>
              <a:t>専門：東南アジア研究、海域世界論、食生活誌学、フィールドワーク教育論</a:t>
            </a:r>
            <a:endParaRPr kumimoji="1" lang="en-US" altLang="ja-JP" dirty="0"/>
          </a:p>
          <a:p>
            <a:endParaRPr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3747903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128" y="0"/>
            <a:ext cx="4875331" cy="6876287"/>
          </a:xfrm>
          <a:prstGeom prst="rect">
            <a:avLst/>
          </a:prstGeom>
        </p:spPr>
      </p:pic>
      <p:sp>
        <p:nvSpPr>
          <p:cNvPr id="4" name="線吹き出し 1 (枠付き) 3"/>
          <p:cNvSpPr/>
          <p:nvPr/>
        </p:nvSpPr>
        <p:spPr>
          <a:xfrm>
            <a:off x="5408022" y="1175657"/>
            <a:ext cx="4715692" cy="953589"/>
          </a:xfrm>
          <a:prstGeom prst="borderCallout1">
            <a:avLst>
              <a:gd name="adj1" fmla="val 51627"/>
              <a:gd name="adj2" fmla="val -23"/>
              <a:gd name="adj3" fmla="val 101541"/>
              <a:gd name="adj4" fmla="val -8791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5408022" y="1298249"/>
            <a:ext cx="4548040" cy="830997"/>
          </a:xfrm>
          <a:prstGeom prst="rect">
            <a:avLst/>
          </a:prstGeom>
          <a:noFill/>
        </p:spPr>
        <p:txBody>
          <a:bodyPr wrap="none" rtlCol="0">
            <a:spAutoFit/>
          </a:bodyPr>
          <a:lstStyle/>
          <a:p>
            <a:pPr algn="ctr"/>
            <a:r>
              <a:rPr kumimoji="1" lang="ja-JP" altLang="en-US" sz="2400" dirty="0"/>
              <a:t>よくチェックしているメールアドレス</a:t>
            </a:r>
            <a:endParaRPr kumimoji="1" lang="en-US" altLang="ja-JP" sz="2400" dirty="0"/>
          </a:p>
          <a:p>
            <a:pPr algn="ctr"/>
            <a:r>
              <a:rPr kumimoji="1" lang="ja-JP" altLang="en-US" sz="2400" dirty="0"/>
              <a:t>を記入してください。</a:t>
            </a:r>
          </a:p>
        </p:txBody>
      </p:sp>
    </p:spTree>
    <p:extLst>
      <p:ext uri="{BB962C8B-B14F-4D97-AF65-F5344CB8AC3E}">
        <p14:creationId xmlns:p14="http://schemas.microsoft.com/office/powerpoint/2010/main" val="30821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cstate="email">
            <a:extLst>
              <a:ext uri="{28A0092B-C50C-407E-A947-70E740481C1C}">
                <a14:useLocalDpi xmlns:a14="http://schemas.microsoft.com/office/drawing/2010/main"/>
              </a:ext>
            </a:extLst>
          </a:blip>
          <a:srcRect t="4722" b="7158"/>
          <a:stretch/>
        </p:blipFill>
        <p:spPr>
          <a:xfrm>
            <a:off x="0" y="1"/>
            <a:ext cx="5572847" cy="6858000"/>
          </a:xfrm>
          <a:prstGeom prst="rect">
            <a:avLst/>
          </a:prstGeom>
        </p:spPr>
      </p:pic>
      <p:sp>
        <p:nvSpPr>
          <p:cNvPr id="3" name="線吹き出し 1 (枠付き) 2"/>
          <p:cNvSpPr/>
          <p:nvPr/>
        </p:nvSpPr>
        <p:spPr>
          <a:xfrm>
            <a:off x="5368834" y="5355772"/>
            <a:ext cx="6692538" cy="1058091"/>
          </a:xfrm>
          <a:prstGeom prst="borderCallout1">
            <a:avLst>
              <a:gd name="adj1" fmla="val 59290"/>
              <a:gd name="adj2" fmla="val 309"/>
              <a:gd name="adj3" fmla="val 60648"/>
              <a:gd name="adj4" fmla="val -4048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5447211" y="5355771"/>
            <a:ext cx="6531429" cy="830997"/>
          </a:xfrm>
          <a:prstGeom prst="rect">
            <a:avLst/>
          </a:prstGeom>
          <a:noFill/>
        </p:spPr>
        <p:txBody>
          <a:bodyPr wrap="square" rtlCol="0">
            <a:spAutoFit/>
          </a:bodyPr>
          <a:lstStyle/>
          <a:p>
            <a:r>
              <a:rPr kumimoji="1" lang="en-US" altLang="ja-JP" sz="2400" dirty="0"/>
              <a:t>TOIEC</a:t>
            </a:r>
            <a:r>
              <a:rPr kumimoji="1" lang="ja-JP" altLang="en-US" sz="2400" dirty="0"/>
              <a:t>などの資格試験成績があれば、こちらに書いてください。</a:t>
            </a:r>
          </a:p>
        </p:txBody>
      </p:sp>
      <p:sp>
        <p:nvSpPr>
          <p:cNvPr id="5" name="線吹き出し 1 (枠付き) 4"/>
          <p:cNvSpPr/>
          <p:nvPr/>
        </p:nvSpPr>
        <p:spPr>
          <a:xfrm>
            <a:off x="5368834" y="2952206"/>
            <a:ext cx="6609806" cy="705394"/>
          </a:xfrm>
          <a:prstGeom prst="borderCallout1">
            <a:avLst>
              <a:gd name="adj1" fmla="val 47321"/>
              <a:gd name="adj2" fmla="val -33"/>
              <a:gd name="adj3" fmla="val 50595"/>
              <a:gd name="adj4" fmla="val -4228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5447211" y="3004457"/>
            <a:ext cx="6387738" cy="523220"/>
          </a:xfrm>
          <a:prstGeom prst="rect">
            <a:avLst/>
          </a:prstGeom>
          <a:noFill/>
        </p:spPr>
        <p:txBody>
          <a:bodyPr wrap="square" rtlCol="0">
            <a:spAutoFit/>
          </a:bodyPr>
          <a:lstStyle/>
          <a:p>
            <a:r>
              <a:rPr kumimoji="1" lang="ja-JP" altLang="en-US" sz="2800" dirty="0"/>
              <a:t>なんでもいいです！</a:t>
            </a:r>
          </a:p>
        </p:txBody>
      </p:sp>
      <p:sp>
        <p:nvSpPr>
          <p:cNvPr id="7" name="線吹き出し 1 (枠付き) 6"/>
          <p:cNvSpPr/>
          <p:nvPr/>
        </p:nvSpPr>
        <p:spPr>
          <a:xfrm>
            <a:off x="5336177" y="764905"/>
            <a:ext cx="6609806" cy="790222"/>
          </a:xfrm>
          <a:prstGeom prst="borderCallout1">
            <a:avLst>
              <a:gd name="adj1" fmla="val 53036"/>
              <a:gd name="adj2" fmla="val -135"/>
              <a:gd name="adj3" fmla="val 59643"/>
              <a:gd name="adj4" fmla="val -3935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chemeClr val="tx1"/>
                </a:solidFill>
              </a:rPr>
              <a:t>漠然で大丈夫です。</a:t>
            </a:r>
          </a:p>
        </p:txBody>
      </p:sp>
    </p:spTree>
    <p:extLst>
      <p:ext uri="{BB962C8B-B14F-4D97-AF65-F5344CB8AC3E}">
        <p14:creationId xmlns:p14="http://schemas.microsoft.com/office/powerpoint/2010/main" val="232871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第</a:t>
            </a:r>
            <a:r>
              <a:rPr kumimoji="1" lang="en-US" altLang="ja-JP" dirty="0"/>
              <a:t>2</a:t>
            </a:r>
            <a:r>
              <a:rPr kumimoji="1" lang="ja-JP" altLang="en-US" dirty="0"/>
              <a:t>次審査（面接）について</a:t>
            </a:r>
          </a:p>
        </p:txBody>
      </p:sp>
      <p:sp>
        <p:nvSpPr>
          <p:cNvPr id="3" name="コンテンツ プレースホルダー 2"/>
          <p:cNvSpPr>
            <a:spLocks noGrp="1"/>
          </p:cNvSpPr>
          <p:nvPr>
            <p:ph idx="1"/>
          </p:nvPr>
        </p:nvSpPr>
        <p:spPr>
          <a:xfrm>
            <a:off x="676656" y="2157731"/>
            <a:ext cx="10753725" cy="3620134"/>
          </a:xfrm>
        </p:spPr>
        <p:txBody>
          <a:bodyPr/>
          <a:lstStyle/>
          <a:p>
            <a:r>
              <a:rPr kumimoji="1" lang="ja-JP" altLang="en-US" sz="2800" dirty="0"/>
              <a:t>第</a:t>
            </a:r>
            <a:r>
              <a:rPr kumimoji="1" lang="en-US" altLang="ja-JP" sz="2800" dirty="0"/>
              <a:t>1</a:t>
            </a:r>
            <a:r>
              <a:rPr kumimoji="1" lang="ja-JP" altLang="en-US" sz="2800" dirty="0"/>
              <a:t>次</a:t>
            </a:r>
            <a:r>
              <a:rPr lang="ja-JP" altLang="en-US" sz="2800" dirty="0"/>
              <a:t>審査の合格によって、</a:t>
            </a:r>
            <a:r>
              <a:rPr kumimoji="1" lang="ja-JP" altLang="en-US" sz="2800" dirty="0"/>
              <a:t>メールで日程を確定する</a:t>
            </a:r>
            <a:endParaRPr kumimoji="1" lang="en-US" altLang="ja-JP" sz="2800" dirty="0"/>
          </a:p>
          <a:p>
            <a:endParaRPr lang="en-US" altLang="ja-JP" sz="2800" dirty="0"/>
          </a:p>
          <a:p>
            <a:r>
              <a:rPr lang="ja-JP" altLang="en-US" sz="2800" dirty="0"/>
              <a:t>面接は主に英語で行う</a:t>
            </a:r>
            <a:endParaRPr lang="en-US" altLang="ja-JP" sz="2800" dirty="0"/>
          </a:p>
          <a:p>
            <a:endParaRPr lang="en-US" altLang="ja-JP" sz="2800" dirty="0"/>
          </a:p>
          <a:p>
            <a:r>
              <a:rPr lang="en-US" altLang="ja-JP" sz="2800" dirty="0"/>
              <a:t>15</a:t>
            </a:r>
            <a:r>
              <a:rPr lang="ja-JP" altLang="en-US" sz="2800" dirty="0"/>
              <a:t>分程度で、出願書の内容について話す</a:t>
            </a:r>
          </a:p>
          <a:p>
            <a:endParaRPr kumimoji="1" lang="en-US" altLang="ja-JP" dirty="0"/>
          </a:p>
          <a:p>
            <a:endParaRPr lang="en-US" altLang="ja-JP" dirty="0"/>
          </a:p>
          <a:p>
            <a:endParaRPr kumimoji="1" lang="ja-JP" altLang="en-US" dirty="0"/>
          </a:p>
        </p:txBody>
      </p:sp>
    </p:spTree>
    <p:extLst>
      <p:ext uri="{BB962C8B-B14F-4D97-AF65-F5344CB8AC3E}">
        <p14:creationId xmlns:p14="http://schemas.microsoft.com/office/powerpoint/2010/main" val="4518093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t>質疑応答</a:t>
            </a:r>
          </a:p>
        </p:txBody>
      </p:sp>
      <p:sp>
        <p:nvSpPr>
          <p:cNvPr id="3" name="サブタイトル 2"/>
          <p:cNvSpPr>
            <a:spLocks noGrp="1"/>
          </p:cNvSpPr>
          <p:nvPr>
            <p:ph type="subTitle" idx="1"/>
          </p:nvPr>
        </p:nvSpPr>
        <p:spPr/>
        <p:txBody>
          <a:bodyPr>
            <a:normAutofit/>
          </a:bodyPr>
          <a:lstStyle/>
          <a:p>
            <a:r>
              <a:rPr kumimoji="1" lang="ja-JP" altLang="en-US" sz="4000" dirty="0"/>
              <a:t>メール：　</a:t>
            </a:r>
            <a:r>
              <a:rPr kumimoji="1" lang="en-US" altLang="ja-JP" sz="4000" dirty="0"/>
              <a:t>glp</a:t>
            </a:r>
            <a:r>
              <a:rPr lang="en-US" altLang="ja-JP" sz="4000" dirty="0"/>
              <a:t>@soc.hit-u.ac.jp</a:t>
            </a:r>
            <a:endParaRPr kumimoji="1" lang="ja-JP" altLang="en-US" sz="4000" dirty="0"/>
          </a:p>
        </p:txBody>
      </p:sp>
    </p:spTree>
    <p:extLst>
      <p:ext uri="{BB962C8B-B14F-4D97-AF65-F5344CB8AC3E}">
        <p14:creationId xmlns:p14="http://schemas.microsoft.com/office/powerpoint/2010/main" val="1341172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57223" y="248521"/>
            <a:ext cx="10772775" cy="1658198"/>
          </a:xfrm>
        </p:spPr>
        <p:txBody>
          <a:bodyPr/>
          <a:lstStyle/>
          <a:p>
            <a:r>
              <a:rPr kumimoji="1" lang="en-US" altLang="ja-JP" dirty="0"/>
              <a:t>GLP</a:t>
            </a:r>
            <a:r>
              <a:rPr lang="ja-JP" altLang="en-US" dirty="0" err="1"/>
              <a:t>で</a:t>
            </a:r>
            <a:r>
              <a:rPr lang="ja-JP" altLang="en-US" dirty="0"/>
              <a:t>できること</a:t>
            </a:r>
            <a:endParaRPr kumimoji="1" lang="ja-JP" altLang="en-US" dirty="0"/>
          </a:p>
        </p:txBody>
      </p:sp>
      <p:pic>
        <p:nvPicPr>
          <p:cNvPr id="1028" name="Picture 4" descr="yellow user ico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24411" y="3980516"/>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5" name="雲形吹き出し 4"/>
          <p:cNvSpPr/>
          <p:nvPr/>
        </p:nvSpPr>
        <p:spPr>
          <a:xfrm>
            <a:off x="6766560" y="1077621"/>
            <a:ext cx="4349931" cy="2096653"/>
          </a:xfrm>
          <a:prstGeom prst="cloudCallout">
            <a:avLst>
              <a:gd name="adj1" fmla="val -54619"/>
              <a:gd name="adj2" fmla="val 97673"/>
            </a:avLst>
          </a:prstGeom>
          <a:no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雲形吹き出し 5"/>
          <p:cNvSpPr/>
          <p:nvPr/>
        </p:nvSpPr>
        <p:spPr>
          <a:xfrm>
            <a:off x="1828801" y="1596086"/>
            <a:ext cx="4519748" cy="1578188"/>
          </a:xfrm>
          <a:prstGeom prst="cloudCallout">
            <a:avLst>
              <a:gd name="adj1" fmla="val 35469"/>
              <a:gd name="adj2" fmla="val 109187"/>
            </a:avLst>
          </a:prstGeom>
          <a:no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雲形吹き出し 6"/>
          <p:cNvSpPr/>
          <p:nvPr/>
        </p:nvSpPr>
        <p:spPr>
          <a:xfrm>
            <a:off x="461417" y="3281194"/>
            <a:ext cx="4049487" cy="2570966"/>
          </a:xfrm>
          <a:prstGeom prst="cloudCallout">
            <a:avLst>
              <a:gd name="adj1" fmla="val 71116"/>
              <a:gd name="adj2" fmla="val 3822"/>
            </a:avLst>
          </a:prstGeom>
          <a:no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雲形吹き出し 7"/>
          <p:cNvSpPr/>
          <p:nvPr/>
        </p:nvSpPr>
        <p:spPr>
          <a:xfrm>
            <a:off x="7262811" y="3980515"/>
            <a:ext cx="4362994" cy="1283815"/>
          </a:xfrm>
          <a:prstGeom prst="cloudCallout">
            <a:avLst>
              <a:gd name="adj1" fmla="val -62749"/>
              <a:gd name="adj2" fmla="val 7738"/>
            </a:avLst>
          </a:prstGeom>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テキスト ボックス 8"/>
          <p:cNvSpPr txBox="1"/>
          <p:nvPr/>
        </p:nvSpPr>
        <p:spPr>
          <a:xfrm>
            <a:off x="883853" y="3840061"/>
            <a:ext cx="3030582" cy="1631216"/>
          </a:xfrm>
          <a:prstGeom prst="rect">
            <a:avLst/>
          </a:prstGeom>
          <a:noFill/>
        </p:spPr>
        <p:txBody>
          <a:bodyPr wrap="square" rtlCol="0">
            <a:spAutoFit/>
          </a:bodyPr>
          <a:lstStyle/>
          <a:p>
            <a:pPr algn="ctr"/>
            <a:r>
              <a:rPr kumimoji="1" lang="ja-JP" altLang="en-US" sz="2000" dirty="0"/>
              <a:t>英語や他の言語をしっかり身に付けたい。授業で、</a:t>
            </a:r>
            <a:endParaRPr kumimoji="1" lang="en-US" altLang="ja-JP" sz="2000" dirty="0"/>
          </a:p>
          <a:p>
            <a:pPr algn="ctr"/>
            <a:r>
              <a:rPr kumimoji="1" lang="ja-JP" altLang="en-US" sz="2000" dirty="0"/>
              <a:t>その言語を活用して自分の意見や考えを述べるようになりたい。</a:t>
            </a:r>
          </a:p>
        </p:txBody>
      </p:sp>
      <p:sp>
        <p:nvSpPr>
          <p:cNvPr id="11" name="テキスト ボックス 10"/>
          <p:cNvSpPr txBox="1"/>
          <p:nvPr/>
        </p:nvSpPr>
        <p:spPr>
          <a:xfrm>
            <a:off x="2364377" y="1906719"/>
            <a:ext cx="3500846" cy="923330"/>
          </a:xfrm>
          <a:prstGeom prst="rect">
            <a:avLst/>
          </a:prstGeom>
          <a:noFill/>
        </p:spPr>
        <p:txBody>
          <a:bodyPr wrap="square" rtlCol="0">
            <a:spAutoFit/>
          </a:bodyPr>
          <a:lstStyle/>
          <a:p>
            <a:pPr algn="ctr"/>
            <a:r>
              <a:rPr kumimoji="1" lang="ja-JP" altLang="en-US" dirty="0"/>
              <a:t>活発に、イベントなどを企画したり、自分の周りとネットワークを</a:t>
            </a:r>
            <a:endParaRPr kumimoji="1" lang="en-US" altLang="ja-JP" dirty="0"/>
          </a:p>
          <a:p>
            <a:pPr algn="ctr"/>
            <a:r>
              <a:rPr kumimoji="1" lang="ja-JP" altLang="en-US" dirty="0"/>
              <a:t>広げたりしたい。</a:t>
            </a:r>
          </a:p>
        </p:txBody>
      </p:sp>
      <p:sp>
        <p:nvSpPr>
          <p:cNvPr id="12" name="テキスト ボックス 11"/>
          <p:cNvSpPr txBox="1"/>
          <p:nvPr/>
        </p:nvSpPr>
        <p:spPr>
          <a:xfrm>
            <a:off x="7262811" y="1596086"/>
            <a:ext cx="3233194" cy="1200329"/>
          </a:xfrm>
          <a:prstGeom prst="rect">
            <a:avLst/>
          </a:prstGeom>
          <a:noFill/>
        </p:spPr>
        <p:txBody>
          <a:bodyPr wrap="square" rtlCol="0">
            <a:spAutoFit/>
          </a:bodyPr>
          <a:lstStyle/>
          <a:p>
            <a:pPr algn="ctr"/>
            <a:r>
              <a:rPr kumimoji="1" lang="ja-JP" altLang="en-US" dirty="0"/>
              <a:t>グローバルに、活動したい。</a:t>
            </a:r>
            <a:endParaRPr kumimoji="1" lang="en-US" altLang="ja-JP" dirty="0"/>
          </a:p>
          <a:p>
            <a:pPr algn="ctr"/>
            <a:r>
              <a:rPr kumimoji="1" lang="ja-JP" altLang="en-US" dirty="0"/>
              <a:t>留学だけでなく、国内でも様々な背景を持っている人々と</a:t>
            </a:r>
            <a:endParaRPr kumimoji="1" lang="en-US" altLang="ja-JP" dirty="0"/>
          </a:p>
          <a:p>
            <a:pPr algn="ctr"/>
            <a:r>
              <a:rPr kumimoji="1" lang="ja-JP" altLang="en-US" dirty="0"/>
              <a:t>交流したい。</a:t>
            </a:r>
          </a:p>
        </p:txBody>
      </p:sp>
      <p:sp>
        <p:nvSpPr>
          <p:cNvPr id="13" name="テキスト ボックス 12"/>
          <p:cNvSpPr txBox="1"/>
          <p:nvPr/>
        </p:nvSpPr>
        <p:spPr>
          <a:xfrm>
            <a:off x="7942217" y="4160757"/>
            <a:ext cx="3174274" cy="923330"/>
          </a:xfrm>
          <a:prstGeom prst="rect">
            <a:avLst/>
          </a:prstGeom>
          <a:noFill/>
        </p:spPr>
        <p:txBody>
          <a:bodyPr wrap="square" rtlCol="0">
            <a:spAutoFit/>
          </a:bodyPr>
          <a:lstStyle/>
          <a:p>
            <a:pPr algn="ctr"/>
            <a:r>
              <a:rPr kumimoji="1" lang="ja-JP" altLang="en-US" dirty="0"/>
              <a:t>就職活動などで、英語で教育を受けてきた、国際的に活動</a:t>
            </a:r>
            <a:endParaRPr kumimoji="1" lang="en-US" altLang="ja-JP" dirty="0"/>
          </a:p>
          <a:p>
            <a:pPr algn="ctr"/>
            <a:r>
              <a:rPr kumimoji="1" lang="ja-JP" altLang="en-US" dirty="0"/>
              <a:t>していることを示したい。</a:t>
            </a:r>
          </a:p>
        </p:txBody>
      </p:sp>
      <p:sp>
        <p:nvSpPr>
          <p:cNvPr id="14" name="雲形吹き出し 13"/>
          <p:cNvSpPr/>
          <p:nvPr/>
        </p:nvSpPr>
        <p:spPr>
          <a:xfrm>
            <a:off x="7387045" y="5522392"/>
            <a:ext cx="4446367" cy="1093562"/>
          </a:xfrm>
          <a:prstGeom prst="cloudCallout">
            <a:avLst>
              <a:gd name="adj1" fmla="val -64020"/>
              <a:gd name="adj2" fmla="val -93350"/>
            </a:avLst>
          </a:prstGeom>
          <a:no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7957776" y="5715230"/>
            <a:ext cx="3304903" cy="707886"/>
          </a:xfrm>
          <a:prstGeom prst="rect">
            <a:avLst/>
          </a:prstGeom>
          <a:noFill/>
        </p:spPr>
        <p:txBody>
          <a:bodyPr wrap="square" rtlCol="0">
            <a:spAutoFit/>
          </a:bodyPr>
          <a:lstStyle/>
          <a:p>
            <a:pPr algn="ctr"/>
            <a:r>
              <a:rPr kumimoji="1" lang="ja-JP" altLang="en-US" sz="2000" dirty="0"/>
              <a:t>よくわからないけど、なんか</a:t>
            </a:r>
            <a:endParaRPr kumimoji="1" lang="en-US" altLang="ja-JP" sz="2000" dirty="0"/>
          </a:p>
          <a:p>
            <a:pPr algn="ctr"/>
            <a:r>
              <a:rPr kumimoji="1" lang="ja-JP" altLang="en-US" sz="2000" dirty="0"/>
              <a:t>新しいことをしてみたい。</a:t>
            </a:r>
          </a:p>
        </p:txBody>
      </p:sp>
    </p:spTree>
    <p:extLst>
      <p:ext uri="{BB962C8B-B14F-4D97-AF65-F5344CB8AC3E}">
        <p14:creationId xmlns:p14="http://schemas.microsoft.com/office/powerpoint/2010/main" val="372480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1" grpId="0"/>
      <p:bldP spid="12" grpId="0"/>
      <p:bldP spid="13" grpId="0"/>
      <p:bldP spid="14"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a:t>GLP</a:t>
            </a:r>
            <a:r>
              <a:rPr kumimoji="1" lang="ja-JP" altLang="en-US" dirty="0"/>
              <a:t>基本情報</a:t>
            </a:r>
          </a:p>
        </p:txBody>
      </p:sp>
      <p:sp>
        <p:nvSpPr>
          <p:cNvPr id="3" name="サブタイトル 2"/>
          <p:cNvSpPr>
            <a:spLocks noGrp="1"/>
          </p:cNvSpPr>
          <p:nvPr>
            <p:ph type="subTitle" idx="1"/>
          </p:nvPr>
        </p:nvSpPr>
        <p:spPr/>
        <p:txBody>
          <a:bodyPr/>
          <a:lstStyle/>
          <a:p>
            <a:r>
              <a:rPr kumimoji="1" lang="en-US" altLang="ja-JP" dirty="0"/>
              <a:t>GLP</a:t>
            </a:r>
            <a:r>
              <a:rPr kumimoji="1" lang="ja-JP" altLang="en-US" dirty="0"/>
              <a:t>って</a:t>
            </a:r>
            <a:r>
              <a:rPr lang="ja-JP" altLang="en-US" dirty="0"/>
              <a:t>なに？なぜ</a:t>
            </a:r>
            <a:r>
              <a:rPr lang="en-US" altLang="ja-JP" dirty="0"/>
              <a:t>GLP</a:t>
            </a:r>
            <a:r>
              <a:rPr lang="ja-JP" altLang="en-US" dirty="0"/>
              <a:t>に入る？</a:t>
            </a:r>
            <a:endParaRPr lang="en-US" altLang="ja-JP" dirty="0"/>
          </a:p>
          <a:p>
            <a:r>
              <a:rPr lang="ja-JP" altLang="en-US" dirty="0"/>
              <a:t>どのようなメリットがある？</a:t>
            </a:r>
            <a:endParaRPr kumimoji="1" lang="ja-JP" altLang="en-US" dirty="0"/>
          </a:p>
        </p:txBody>
      </p:sp>
    </p:spTree>
    <p:extLst>
      <p:ext uri="{BB962C8B-B14F-4D97-AF65-F5344CB8AC3E}">
        <p14:creationId xmlns:p14="http://schemas.microsoft.com/office/powerpoint/2010/main" val="452889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ホームベース 3"/>
          <p:cNvSpPr/>
          <p:nvPr/>
        </p:nvSpPr>
        <p:spPr>
          <a:xfrm>
            <a:off x="548641" y="1796902"/>
            <a:ext cx="8138159" cy="4355704"/>
          </a:xfrm>
          <a:prstGeom prst="homePlat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角丸四角形 5"/>
          <p:cNvSpPr/>
          <p:nvPr/>
        </p:nvSpPr>
        <p:spPr>
          <a:xfrm>
            <a:off x="7158445" y="1636939"/>
            <a:ext cx="4807131" cy="4659823"/>
          </a:xfrm>
          <a:prstGeom prst="roundRect">
            <a:avLst/>
          </a:prstGeom>
          <a:solidFill>
            <a:schemeClr val="bg1"/>
          </a:solidFill>
          <a:ln w="57150">
            <a:solidFill>
              <a:schemeClr val="accent1"/>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657606" y="209326"/>
            <a:ext cx="10772775" cy="1658198"/>
          </a:xfrm>
        </p:spPr>
        <p:txBody>
          <a:bodyPr/>
          <a:lstStyle/>
          <a:p>
            <a:r>
              <a:rPr kumimoji="1" lang="ja-JP" altLang="en-US" dirty="0"/>
              <a:t>一橋大学の</a:t>
            </a:r>
            <a:r>
              <a:rPr kumimoji="1" lang="en-US" altLang="ja-JP" dirty="0"/>
              <a:t>GLP</a:t>
            </a:r>
            <a:endParaRPr kumimoji="1" lang="ja-JP" altLang="en-US" dirty="0"/>
          </a:p>
        </p:txBody>
      </p:sp>
      <p:sp>
        <p:nvSpPr>
          <p:cNvPr id="3" name="コンテンツ プレースホルダー 2"/>
          <p:cNvSpPr>
            <a:spLocks noGrp="1"/>
          </p:cNvSpPr>
          <p:nvPr>
            <p:ph idx="1"/>
          </p:nvPr>
        </p:nvSpPr>
        <p:spPr/>
        <p:txBody>
          <a:bodyPr/>
          <a:lstStyle/>
          <a:p>
            <a:r>
              <a:rPr kumimoji="1" lang="ja-JP" altLang="en-US" sz="2800" b="1" dirty="0">
                <a:effectLst>
                  <a:outerShdw blurRad="38100" dist="38100" dir="2700000" algn="tl">
                    <a:srgbClr val="000000">
                      <a:alpha val="43137"/>
                    </a:srgbClr>
                  </a:outerShdw>
                </a:effectLst>
              </a:rPr>
              <a:t>商学部</a:t>
            </a:r>
            <a:r>
              <a:rPr kumimoji="1" lang="ja-JP" altLang="en-US" dirty="0"/>
              <a:t>　渋沢スカラープログラム</a:t>
            </a:r>
            <a:endParaRPr kumimoji="1" lang="en-US" altLang="ja-JP" dirty="0"/>
          </a:p>
          <a:p>
            <a:endParaRPr lang="en-US" altLang="ja-JP" dirty="0"/>
          </a:p>
          <a:p>
            <a:r>
              <a:rPr kumimoji="1" lang="ja-JP" altLang="en-US" sz="2800" b="1" dirty="0">
                <a:effectLst>
                  <a:outerShdw blurRad="38100" dist="38100" dir="2700000" algn="tl">
                    <a:srgbClr val="000000">
                      <a:alpha val="43137"/>
                    </a:srgbClr>
                  </a:outerShdw>
                </a:effectLst>
              </a:rPr>
              <a:t>経済学部</a:t>
            </a:r>
            <a:r>
              <a:rPr kumimoji="1" lang="ja-JP" altLang="en-US" dirty="0"/>
              <a:t>　グローバル・リーダーズ・プログラム</a:t>
            </a:r>
            <a:endParaRPr kumimoji="1" lang="en-US" altLang="ja-JP" dirty="0"/>
          </a:p>
          <a:p>
            <a:endParaRPr lang="en-US" altLang="ja-JP" dirty="0"/>
          </a:p>
          <a:p>
            <a:r>
              <a:rPr kumimoji="1" lang="ja-JP" altLang="en-US" sz="2800" b="1" dirty="0">
                <a:effectLst>
                  <a:outerShdw blurRad="38100" dist="38100" dir="2700000" algn="tl">
                    <a:srgbClr val="000000">
                      <a:alpha val="43137"/>
                    </a:srgbClr>
                  </a:outerShdw>
                </a:effectLst>
              </a:rPr>
              <a:t>法学部</a:t>
            </a:r>
            <a:r>
              <a:rPr kumimoji="1" lang="ja-JP" altLang="en-US" dirty="0"/>
              <a:t>　グローバル・リーダーズ・プログラム</a:t>
            </a:r>
            <a:endParaRPr kumimoji="1" lang="en-US" altLang="ja-JP" dirty="0"/>
          </a:p>
          <a:p>
            <a:endParaRPr lang="en-US" altLang="ja-JP" dirty="0"/>
          </a:p>
          <a:p>
            <a:r>
              <a:rPr kumimoji="1" lang="ja-JP" altLang="en-US" sz="2800" b="1" dirty="0">
                <a:effectLst>
                  <a:outerShdw blurRad="38100" dist="38100" dir="2700000" algn="tl">
                    <a:srgbClr val="000000">
                      <a:alpha val="43137"/>
                    </a:srgbClr>
                  </a:outerShdw>
                </a:effectLst>
              </a:rPr>
              <a:t>社会学部</a:t>
            </a:r>
            <a:r>
              <a:rPr kumimoji="1" lang="ja-JP" altLang="en-US" dirty="0"/>
              <a:t>　グローバル・リーダーズ・プログラム</a:t>
            </a:r>
            <a:endParaRPr kumimoji="1" lang="en-US" altLang="ja-JP" dirty="0"/>
          </a:p>
          <a:p>
            <a:endParaRPr kumimoji="1" lang="ja-JP" altLang="en-US" dirty="0"/>
          </a:p>
        </p:txBody>
      </p:sp>
      <p:sp>
        <p:nvSpPr>
          <p:cNvPr id="5" name="テキスト ボックス 4"/>
          <p:cNvSpPr txBox="1"/>
          <p:nvPr/>
        </p:nvSpPr>
        <p:spPr>
          <a:xfrm>
            <a:off x="7348048" y="2155834"/>
            <a:ext cx="4349931" cy="3477875"/>
          </a:xfrm>
          <a:prstGeom prst="rect">
            <a:avLst/>
          </a:prstGeom>
          <a:noFill/>
        </p:spPr>
        <p:txBody>
          <a:bodyPr wrap="square" rtlCol="0">
            <a:spAutoFit/>
          </a:bodyPr>
          <a:lstStyle/>
          <a:p>
            <a:pPr marL="342900" indent="-342900">
              <a:buFont typeface="+mj-lt"/>
              <a:buAutoNum type="arabicPeriod"/>
            </a:pPr>
            <a:r>
              <a:rPr kumimoji="1" lang="ja-JP" altLang="en-US" sz="2400" dirty="0"/>
              <a:t>英語での授業を提供する、ある程度必要としている</a:t>
            </a:r>
            <a:endParaRPr kumimoji="1" lang="en-US" altLang="ja-JP" sz="2400" dirty="0"/>
          </a:p>
          <a:p>
            <a:pPr marL="342900" indent="-342900">
              <a:buFont typeface="+mj-lt"/>
              <a:buAutoNum type="arabicPeriod"/>
            </a:pPr>
            <a:endParaRPr kumimoji="1" lang="ja-JP" altLang="en-US" sz="2400" dirty="0"/>
          </a:p>
          <a:p>
            <a:pPr marL="342900" indent="-342900">
              <a:buFont typeface="+mj-lt"/>
              <a:buAutoNum type="arabicPeriod"/>
            </a:pPr>
            <a:r>
              <a:rPr kumimoji="1" lang="ja-JP" altLang="en-US" sz="2400" dirty="0"/>
              <a:t>留学を強く進めている</a:t>
            </a:r>
            <a:endParaRPr kumimoji="1" lang="en-US" altLang="ja-JP" sz="2400" dirty="0"/>
          </a:p>
          <a:p>
            <a:pPr marL="342900" indent="-342900">
              <a:buFont typeface="+mj-lt"/>
              <a:buAutoNum type="arabicPeriod"/>
            </a:pPr>
            <a:endParaRPr kumimoji="1" lang="ja-JP" altLang="en-US" sz="2400" dirty="0"/>
          </a:p>
          <a:p>
            <a:pPr marL="342900" indent="-342900">
              <a:buFont typeface="+mj-lt"/>
              <a:buAutoNum type="arabicPeriod"/>
            </a:pPr>
            <a:r>
              <a:rPr kumimoji="1" lang="en-US" altLang="ja-JP" sz="2400" dirty="0"/>
              <a:t>GLP</a:t>
            </a:r>
            <a:r>
              <a:rPr kumimoji="1" lang="ja-JP" altLang="en-US" sz="2400" dirty="0"/>
              <a:t>終了後、証明書を与える</a:t>
            </a:r>
            <a:endParaRPr kumimoji="1" lang="en-US" altLang="ja-JP" sz="2400" dirty="0"/>
          </a:p>
          <a:p>
            <a:pPr marL="342900" indent="-342900">
              <a:buFont typeface="+mj-lt"/>
              <a:buAutoNum type="arabicPeriod"/>
            </a:pPr>
            <a:endParaRPr kumimoji="1" lang="en-US" altLang="ja-JP" sz="2400" dirty="0"/>
          </a:p>
          <a:p>
            <a:pPr marL="342900" indent="-342900">
              <a:buFont typeface="+mj-lt"/>
              <a:buAutoNum type="arabicPeriod"/>
            </a:pPr>
            <a:endParaRPr kumimoji="1" lang="en-US" altLang="ja-JP" sz="2400" dirty="0"/>
          </a:p>
          <a:p>
            <a:r>
              <a:rPr kumimoji="1" lang="ja-JP" altLang="en-US" sz="2800" dirty="0">
                <a:solidFill>
                  <a:schemeClr val="accent1"/>
                </a:solidFill>
                <a:effectLst>
                  <a:outerShdw blurRad="38100" dist="38100" dir="2700000" algn="tl">
                    <a:srgbClr val="000000">
                      <a:alpha val="43137"/>
                    </a:srgbClr>
                  </a:outerShdw>
                </a:effectLst>
              </a:rPr>
              <a:t>一橋</a:t>
            </a:r>
            <a:r>
              <a:rPr kumimoji="1" lang="en-US" altLang="ja-JP" sz="2800" dirty="0">
                <a:solidFill>
                  <a:schemeClr val="accent1"/>
                </a:solidFill>
                <a:effectLst>
                  <a:outerShdw blurRad="38100" dist="38100" dir="2700000" algn="tl">
                    <a:srgbClr val="000000">
                      <a:alpha val="43137"/>
                    </a:srgbClr>
                  </a:outerShdw>
                </a:effectLst>
              </a:rPr>
              <a:t>GLP</a:t>
            </a:r>
            <a:r>
              <a:rPr kumimoji="1" lang="ja-JP" altLang="en-US" sz="2800" dirty="0">
                <a:solidFill>
                  <a:schemeClr val="accent1"/>
                </a:solidFill>
                <a:effectLst>
                  <a:outerShdw blurRad="38100" dist="38100" dir="2700000" algn="tl">
                    <a:srgbClr val="000000">
                      <a:alpha val="43137"/>
                    </a:srgbClr>
                  </a:outerShdw>
                </a:effectLst>
              </a:rPr>
              <a:t>のブランドバリュー</a:t>
            </a:r>
          </a:p>
        </p:txBody>
      </p:sp>
    </p:spTree>
    <p:extLst>
      <p:ext uri="{BB962C8B-B14F-4D97-AF65-F5344CB8AC3E}">
        <p14:creationId xmlns:p14="http://schemas.microsoft.com/office/powerpoint/2010/main" val="131958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社会学部</a:t>
            </a:r>
            <a:r>
              <a:rPr kumimoji="1" lang="en-US" altLang="ja-JP" dirty="0"/>
              <a:t>GLP</a:t>
            </a:r>
            <a:r>
              <a:rPr kumimoji="1" lang="ja-JP" altLang="en-US" dirty="0"/>
              <a:t>の特徴</a:t>
            </a:r>
          </a:p>
        </p:txBody>
      </p:sp>
      <p:sp>
        <p:nvSpPr>
          <p:cNvPr id="3" name="コンテンツ プレースホルダー 2"/>
          <p:cNvSpPr>
            <a:spLocks noGrp="1"/>
          </p:cNvSpPr>
          <p:nvPr>
            <p:ph idx="1"/>
          </p:nvPr>
        </p:nvSpPr>
        <p:spPr/>
        <p:txBody>
          <a:bodyPr>
            <a:noAutofit/>
          </a:bodyPr>
          <a:lstStyle/>
          <a:p>
            <a:pPr marL="457200" indent="-457200">
              <a:buFont typeface="+mj-lt"/>
              <a:buAutoNum type="arabicPeriod"/>
            </a:pPr>
            <a:r>
              <a:rPr kumimoji="1" lang="en-US" altLang="ja-JP" sz="2800" dirty="0"/>
              <a:t>E</a:t>
            </a:r>
            <a:r>
              <a:rPr kumimoji="1" lang="ja-JP" altLang="en-US" sz="2800" dirty="0"/>
              <a:t> </a:t>
            </a:r>
            <a:r>
              <a:rPr kumimoji="1" lang="en-US" altLang="ja-JP" sz="2800" dirty="0"/>
              <a:t>plus</a:t>
            </a:r>
            <a:r>
              <a:rPr kumimoji="1" lang="ja-JP" altLang="en-US" sz="2800" dirty="0"/>
              <a:t> </a:t>
            </a:r>
            <a:r>
              <a:rPr kumimoji="1" lang="en-US" altLang="ja-JP" sz="2800" dirty="0"/>
              <a:t>One</a:t>
            </a:r>
            <a:r>
              <a:rPr kumimoji="1" lang="ja-JP" altLang="en-US" sz="2800" dirty="0"/>
              <a:t>　→　英語に限らず、様々な言語で授業を受けられ、言語を活用できる環境を用意する</a:t>
            </a:r>
            <a:endParaRPr lang="en-US" altLang="ja-JP" sz="2800" dirty="0"/>
          </a:p>
          <a:p>
            <a:pPr marL="457200" indent="-457200">
              <a:buFont typeface="+mj-lt"/>
              <a:buAutoNum type="arabicPeriod"/>
            </a:pPr>
            <a:endParaRPr kumimoji="1" lang="en-US" altLang="ja-JP" sz="2800" dirty="0"/>
          </a:p>
          <a:p>
            <a:pPr marL="457200" indent="-457200">
              <a:buFont typeface="+mj-lt"/>
              <a:buAutoNum type="arabicPeriod"/>
            </a:pPr>
            <a:r>
              <a:rPr lang="ja-JP" altLang="en-US" sz="2800" dirty="0"/>
              <a:t>企画と実践の科目（自分でレクチャーシリーズを企画する）</a:t>
            </a:r>
            <a:endParaRPr lang="en-US" altLang="ja-JP" sz="2800" dirty="0"/>
          </a:p>
          <a:p>
            <a:pPr marL="457200" indent="-457200">
              <a:buFont typeface="+mj-lt"/>
              <a:buAutoNum type="arabicPeriod"/>
            </a:pPr>
            <a:endParaRPr kumimoji="1" lang="en-US" altLang="ja-JP" sz="2800" dirty="0"/>
          </a:p>
          <a:p>
            <a:pPr marL="457200" indent="-457200">
              <a:buFont typeface="+mj-lt"/>
              <a:buAutoNum type="arabicPeriod"/>
            </a:pPr>
            <a:r>
              <a:rPr lang="ja-JP" altLang="en-US" sz="2800" dirty="0"/>
              <a:t>短期海外研修</a:t>
            </a:r>
            <a:endParaRPr lang="en-US" altLang="ja-JP" sz="2800" dirty="0"/>
          </a:p>
          <a:p>
            <a:pPr marL="457200" indent="-457200">
              <a:buFont typeface="+mj-lt"/>
              <a:buAutoNum type="arabicPeriod"/>
            </a:pPr>
            <a:endParaRPr kumimoji="1" lang="en-US" altLang="ja-JP" sz="2800" dirty="0"/>
          </a:p>
          <a:p>
            <a:pPr marL="457200" indent="-457200">
              <a:buFont typeface="+mj-lt"/>
              <a:buAutoNum type="arabicPeriod"/>
            </a:pPr>
            <a:r>
              <a:rPr kumimoji="1" lang="ja-JP" altLang="en-US" sz="2800" dirty="0"/>
              <a:t>学生の積極的な参加を期待している！！</a:t>
            </a:r>
          </a:p>
        </p:txBody>
      </p:sp>
    </p:spTree>
    <p:extLst>
      <p:ext uri="{BB962C8B-B14F-4D97-AF65-F5344CB8AC3E}">
        <p14:creationId xmlns:p14="http://schemas.microsoft.com/office/powerpoint/2010/main" val="355771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8174" y="118351"/>
            <a:ext cx="10772775" cy="1658198"/>
          </a:xfrm>
        </p:spPr>
        <p:txBody>
          <a:bodyPr/>
          <a:lstStyle/>
          <a:p>
            <a:r>
              <a:rPr kumimoji="1" lang="ja-JP" altLang="en-US" dirty="0"/>
              <a:t>社会学部</a:t>
            </a:r>
            <a:r>
              <a:rPr kumimoji="1" lang="en-US" altLang="ja-JP" dirty="0"/>
              <a:t>GLP</a:t>
            </a:r>
            <a:r>
              <a:rPr lang="ja-JP" altLang="en-US" dirty="0"/>
              <a:t>の目的</a:t>
            </a:r>
            <a:endParaRPr kumimoji="1" lang="ja-JP" altLang="en-US" dirty="0"/>
          </a:p>
        </p:txBody>
      </p:sp>
      <p:sp>
        <p:nvSpPr>
          <p:cNvPr id="3" name="コンテンツ プレースホルダー 2"/>
          <p:cNvSpPr>
            <a:spLocks noGrp="1"/>
          </p:cNvSpPr>
          <p:nvPr>
            <p:ph idx="1"/>
          </p:nvPr>
        </p:nvSpPr>
        <p:spPr>
          <a:xfrm>
            <a:off x="638174" y="1515292"/>
            <a:ext cx="10478317" cy="3766185"/>
          </a:xfrm>
        </p:spPr>
        <p:txBody>
          <a:bodyPr>
            <a:noAutofit/>
          </a:bodyPr>
          <a:lstStyle/>
          <a:p>
            <a:pPr marL="0" indent="0">
              <a:lnSpc>
                <a:spcPct val="100000"/>
              </a:lnSpc>
              <a:buNone/>
            </a:pPr>
            <a:r>
              <a:rPr lang="ja-JP" altLang="en-US" sz="2800" dirty="0"/>
              <a:t>グローバルな市民社会で活動する人材、幅広いおよび多様な視点から社会を見ることができる学生を育てます。</a:t>
            </a:r>
            <a:endParaRPr lang="en-US" altLang="ja-JP" sz="2800" dirty="0"/>
          </a:p>
          <a:p>
            <a:pPr marL="0" indent="0">
              <a:lnSpc>
                <a:spcPct val="100000"/>
              </a:lnSpc>
              <a:buNone/>
            </a:pPr>
            <a:r>
              <a:rPr lang="ja-JP" altLang="en-US" sz="2800" dirty="0">
                <a:solidFill>
                  <a:schemeClr val="accent1"/>
                </a:solidFill>
              </a:rPr>
              <a:t>自ら活動できるように、学生の新しいアイディアや企画が実現できるプログラムを目指します。大学の中でも新しい、国際的な経験ができる環境を作ります。</a:t>
            </a:r>
            <a:endParaRPr lang="en-US" altLang="ja-JP" sz="2800" dirty="0">
              <a:solidFill>
                <a:schemeClr val="accent1"/>
              </a:solidFill>
            </a:endParaRPr>
          </a:p>
          <a:p>
            <a:pPr marL="0" indent="0">
              <a:lnSpc>
                <a:spcPct val="100000"/>
              </a:lnSpc>
              <a:buNone/>
            </a:pPr>
            <a:r>
              <a:rPr lang="ja-JP" altLang="ja-JP" sz="2800" dirty="0"/>
              <a:t>地球社会の隅々で活躍</a:t>
            </a:r>
            <a:r>
              <a:rPr lang="ja-JP" altLang="en-US" sz="2800" dirty="0"/>
              <a:t>す</a:t>
            </a:r>
            <a:r>
              <a:rPr lang="ja-JP" altLang="ja-JP" sz="2800" dirty="0"/>
              <a:t>る企業人</a:t>
            </a:r>
            <a:r>
              <a:rPr lang="ja-JP" altLang="en-US" sz="2800" dirty="0"/>
              <a:t>、</a:t>
            </a:r>
            <a:r>
              <a:rPr lang="ja-JP" altLang="ja-JP" sz="2800" dirty="0"/>
              <a:t>国際機関</a:t>
            </a:r>
            <a:r>
              <a:rPr lang="ja-JP" altLang="en-US" sz="2800" dirty="0"/>
              <a:t>職員、</a:t>
            </a:r>
            <a:r>
              <a:rPr lang="ja-JP" altLang="ja-JP" sz="2800" dirty="0"/>
              <a:t>研究者</a:t>
            </a:r>
            <a:r>
              <a:rPr lang="ja-JP" altLang="en-US" sz="2800" dirty="0"/>
              <a:t>、</a:t>
            </a:r>
            <a:r>
              <a:rPr lang="ja-JP" altLang="ja-JP" sz="2800" dirty="0"/>
              <a:t>ジャーナリストなど</a:t>
            </a:r>
            <a:r>
              <a:rPr lang="ja-JP" altLang="en-US" sz="2800" dirty="0"/>
              <a:t>を</a:t>
            </a:r>
            <a:r>
              <a:rPr lang="ja-JP" altLang="ja-JP" sz="2800" dirty="0"/>
              <a:t>育成</a:t>
            </a:r>
            <a:r>
              <a:rPr lang="ja-JP" altLang="en-US" sz="2800" dirty="0"/>
              <a:t>します。</a:t>
            </a:r>
            <a:endParaRPr lang="en-US" altLang="ja-JP" sz="2800" dirty="0"/>
          </a:p>
          <a:p>
            <a:pPr marL="0" indent="0">
              <a:buNone/>
            </a:pPr>
            <a:endParaRPr kumimoji="1" lang="en-US" altLang="ja-JP" sz="2800" dirty="0"/>
          </a:p>
          <a:p>
            <a:pPr marL="0" indent="0">
              <a:buNone/>
            </a:pPr>
            <a:r>
              <a:rPr lang="en-US" altLang="ja-JP" sz="3600" b="1" dirty="0">
                <a:solidFill>
                  <a:schemeClr val="accent1"/>
                </a:solidFill>
              </a:rPr>
              <a:t>2019</a:t>
            </a:r>
            <a:r>
              <a:rPr lang="ja-JP" altLang="en-US" sz="3600" b="1" dirty="0">
                <a:solidFill>
                  <a:schemeClr val="accent1"/>
                </a:solidFill>
              </a:rPr>
              <a:t>年度、</a:t>
            </a:r>
            <a:r>
              <a:rPr lang="en-US" altLang="ja-JP" sz="4000" b="1" dirty="0">
                <a:effectLst>
                  <a:outerShdw blurRad="38100" dist="38100" dir="2700000" algn="tl">
                    <a:srgbClr val="000000">
                      <a:alpha val="43137"/>
                    </a:srgbClr>
                  </a:outerShdw>
                </a:effectLst>
              </a:rPr>
              <a:t>12</a:t>
            </a:r>
            <a:r>
              <a:rPr lang="ja-JP" altLang="en-US" sz="4000" b="1" dirty="0">
                <a:effectLst>
                  <a:outerShdw blurRad="38100" dist="38100" dir="2700000" algn="tl">
                    <a:srgbClr val="000000">
                      <a:alpha val="43137"/>
                    </a:srgbClr>
                  </a:outerShdw>
                </a:effectLst>
              </a:rPr>
              <a:t>名程度</a:t>
            </a:r>
            <a:r>
              <a:rPr lang="ja-JP" altLang="en-US" sz="3600" b="1" dirty="0">
                <a:solidFill>
                  <a:schemeClr val="accent1"/>
                </a:solidFill>
              </a:rPr>
              <a:t>の学生を採用する予定です</a:t>
            </a:r>
            <a:r>
              <a:rPr lang="ja-JP" altLang="en-US" sz="2800" b="1" dirty="0">
                <a:solidFill>
                  <a:schemeClr val="accent1"/>
                </a:solidFill>
              </a:rPr>
              <a:t>。</a:t>
            </a:r>
            <a:endParaRPr lang="en-US" altLang="ja-JP" sz="2800" b="1" dirty="0">
              <a:solidFill>
                <a:schemeClr val="accent1"/>
              </a:solidFill>
            </a:endParaRPr>
          </a:p>
          <a:p>
            <a:pPr marL="0" indent="0">
              <a:buNone/>
            </a:pPr>
            <a:r>
              <a:rPr kumimoji="1" lang="en-US" altLang="ja-JP" sz="2800" b="1" dirty="0">
                <a:solidFill>
                  <a:schemeClr val="accent1"/>
                </a:solidFill>
              </a:rPr>
              <a:t>(2018</a:t>
            </a:r>
            <a:r>
              <a:rPr kumimoji="1" lang="ja-JP" altLang="en-US" sz="2800" b="1" dirty="0">
                <a:solidFill>
                  <a:schemeClr val="accent1"/>
                </a:solidFill>
              </a:rPr>
              <a:t>年度：</a:t>
            </a:r>
            <a:r>
              <a:rPr kumimoji="1" lang="en-US" altLang="ja-JP" sz="2800" b="1" dirty="0">
                <a:solidFill>
                  <a:schemeClr val="accent1"/>
                </a:solidFill>
              </a:rPr>
              <a:t>15</a:t>
            </a:r>
            <a:r>
              <a:rPr kumimoji="1" lang="ja-JP" altLang="en-US" sz="2800" b="1" dirty="0">
                <a:solidFill>
                  <a:schemeClr val="accent1"/>
                </a:solidFill>
              </a:rPr>
              <a:t>名、</a:t>
            </a:r>
            <a:r>
              <a:rPr kumimoji="1" lang="en-US" altLang="ja-JP" sz="2800" b="1" dirty="0">
                <a:solidFill>
                  <a:schemeClr val="accent1"/>
                </a:solidFill>
              </a:rPr>
              <a:t>2017</a:t>
            </a:r>
            <a:r>
              <a:rPr kumimoji="1" lang="ja-JP" altLang="en-US" sz="2800" b="1" dirty="0">
                <a:solidFill>
                  <a:schemeClr val="accent1"/>
                </a:solidFill>
              </a:rPr>
              <a:t>年度：</a:t>
            </a:r>
            <a:r>
              <a:rPr kumimoji="1" lang="en-US" altLang="ja-JP" sz="2800" b="1" dirty="0">
                <a:solidFill>
                  <a:schemeClr val="accent1"/>
                </a:solidFill>
              </a:rPr>
              <a:t>21</a:t>
            </a:r>
            <a:r>
              <a:rPr kumimoji="1" lang="ja-JP" altLang="en-US" sz="2800" b="1" dirty="0">
                <a:solidFill>
                  <a:schemeClr val="accent1"/>
                </a:solidFill>
              </a:rPr>
              <a:t>名からの応募がありました）</a:t>
            </a:r>
          </a:p>
        </p:txBody>
      </p:sp>
    </p:spTree>
    <p:extLst>
      <p:ext uri="{BB962C8B-B14F-4D97-AF65-F5344CB8AC3E}">
        <p14:creationId xmlns:p14="http://schemas.microsoft.com/office/powerpoint/2010/main" val="247682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メトロポリタン">
  <a:themeElements>
    <a:clrScheme name="メトロポリタン">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メトロポリタン">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メトロポリタン">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TM03457491[[fn=メトロポリタン]]</Template>
  <TotalTime>0</TotalTime>
  <Words>1698</Words>
  <Application>Microsoft Office PowerPoint</Application>
  <PresentationFormat>ワイド画面</PresentationFormat>
  <Paragraphs>318</Paragraphs>
  <Slides>43</Slides>
  <Notes>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43</vt:i4>
      </vt:variant>
    </vt:vector>
  </HeadingPairs>
  <TitlesOfParts>
    <vt:vector size="50" baseType="lpstr">
      <vt:lpstr>ＭＳ Ｐゴシック</vt:lpstr>
      <vt:lpstr>新細明體</vt:lpstr>
      <vt:lpstr>游ゴシック</vt:lpstr>
      <vt:lpstr>Arial</vt:lpstr>
      <vt:lpstr>Calibri Light</vt:lpstr>
      <vt:lpstr>Times New Roman</vt:lpstr>
      <vt:lpstr>メトロポリタン</vt:lpstr>
      <vt:lpstr>Global Leaders Program　  説明会</vt:lpstr>
      <vt:lpstr>説明会の内容</vt:lpstr>
      <vt:lpstr>GLP担当教員</vt:lpstr>
      <vt:lpstr>GLP担当教員</vt:lpstr>
      <vt:lpstr>GLPでできること</vt:lpstr>
      <vt:lpstr>GLP基本情報</vt:lpstr>
      <vt:lpstr>一橋大学のGLP</vt:lpstr>
      <vt:lpstr>社会学部GLPの特徴</vt:lpstr>
      <vt:lpstr>社会学部GLPの目的</vt:lpstr>
      <vt:lpstr>GLP修了要件</vt:lpstr>
      <vt:lpstr>修了要件</vt:lpstr>
      <vt:lpstr>GLP修了要件</vt:lpstr>
      <vt:lpstr>GLP科目</vt:lpstr>
      <vt:lpstr>GLPコア（必修）科目</vt:lpstr>
      <vt:lpstr>コア：GLPセミナー　（デール担当）</vt:lpstr>
      <vt:lpstr>GLPシンポジウム・ワークショップ</vt:lpstr>
      <vt:lpstr>コア：企画と実践</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短期海外研修</vt:lpstr>
      <vt:lpstr>GLP修了要件</vt:lpstr>
      <vt:lpstr>2018年度GLP指定科目（英語、一部）</vt:lpstr>
      <vt:lpstr>E plus One科目</vt:lpstr>
      <vt:lpstr>短期海外研修（国際交流科目提供）</vt:lpstr>
      <vt:lpstr>モデルケース</vt:lpstr>
      <vt:lpstr>PowerPoint プレゼンテーション</vt:lpstr>
      <vt:lpstr>E plus Oneを中心に</vt:lpstr>
      <vt:lpstr>応募の手順</vt:lpstr>
      <vt:lpstr>これからのスケジュール</vt:lpstr>
      <vt:lpstr>必要な資料</vt:lpstr>
      <vt:lpstr>PowerPoint プレゼンテーション</vt:lpstr>
      <vt:lpstr>募集要項</vt:lpstr>
      <vt:lpstr>PowerPoint プレゼンテーション</vt:lpstr>
      <vt:lpstr>PowerPoint プレゼンテーション</vt:lpstr>
      <vt:lpstr>第2次審査（面接）について</vt:lpstr>
      <vt:lpstr>質疑応答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2018-11-12T23:12:24Z</dcterms:created>
  <dcterms:modified xsi:type="dcterms:W3CDTF">2018-11-12T23:12:45Z</dcterms:modified>
</cp:coreProperties>
</file>