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3"/>
  </p:notesMasterIdLst>
  <p:sldIdLst>
    <p:sldId id="256" r:id="rId2"/>
    <p:sldId id="312" r:id="rId3"/>
    <p:sldId id="316" r:id="rId4"/>
    <p:sldId id="258" r:id="rId5"/>
    <p:sldId id="294" r:id="rId6"/>
    <p:sldId id="295" r:id="rId7"/>
    <p:sldId id="296" r:id="rId8"/>
    <p:sldId id="297" r:id="rId9"/>
    <p:sldId id="298" r:id="rId10"/>
    <p:sldId id="336" r:id="rId11"/>
    <p:sldId id="299" r:id="rId12"/>
    <p:sldId id="304" r:id="rId13"/>
    <p:sldId id="300" r:id="rId14"/>
    <p:sldId id="301" r:id="rId15"/>
    <p:sldId id="302" r:id="rId16"/>
    <p:sldId id="303" r:id="rId17"/>
    <p:sldId id="262" r:id="rId18"/>
    <p:sldId id="305" r:id="rId19"/>
    <p:sldId id="306" r:id="rId20"/>
    <p:sldId id="307" r:id="rId21"/>
    <p:sldId id="308" r:id="rId22"/>
    <p:sldId id="313" r:id="rId23"/>
    <p:sldId id="314" r:id="rId24"/>
    <p:sldId id="315" r:id="rId25"/>
    <p:sldId id="309" r:id="rId26"/>
    <p:sldId id="263" r:id="rId27"/>
    <p:sldId id="310" r:id="rId28"/>
    <p:sldId id="311" r:id="rId29"/>
    <p:sldId id="317" r:id="rId30"/>
    <p:sldId id="265" r:id="rId31"/>
    <p:sldId id="318" r:id="rId32"/>
    <p:sldId id="319" r:id="rId33"/>
    <p:sldId id="287" r:id="rId34"/>
    <p:sldId id="320" r:id="rId35"/>
    <p:sldId id="321" r:id="rId36"/>
    <p:sldId id="323" r:id="rId37"/>
    <p:sldId id="329" r:id="rId38"/>
    <p:sldId id="330" r:id="rId39"/>
    <p:sldId id="334" r:id="rId40"/>
    <p:sldId id="324" r:id="rId41"/>
    <p:sldId id="325" r:id="rId42"/>
    <p:sldId id="326" r:id="rId43"/>
    <p:sldId id="327" r:id="rId44"/>
    <p:sldId id="331" r:id="rId45"/>
    <p:sldId id="332" r:id="rId46"/>
    <p:sldId id="333" r:id="rId47"/>
    <p:sldId id="291" r:id="rId48"/>
    <p:sldId id="292" r:id="rId49"/>
    <p:sldId id="266" r:id="rId50"/>
    <p:sldId id="335" r:id="rId51"/>
    <p:sldId id="282" r:id="rId52"/>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78" autoAdjust="0"/>
    <p:restoredTop sz="94660"/>
  </p:normalViewPr>
  <p:slideViewPr>
    <p:cSldViewPr>
      <p:cViewPr varScale="1">
        <p:scale>
          <a:sx n="77" d="100"/>
          <a:sy n="77" d="100"/>
        </p:scale>
        <p:origin x="567"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210E8-C9F0-4D04-8AE3-CB894319F966}" type="datetimeFigureOut">
              <a:rPr kumimoji="1" lang="ja-JP" altLang="en-US" smtClean="0"/>
              <a:t>2021/5/30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AB366-A422-4857-8AE4-69BAE2A3B584}" type="slidenum">
              <a:rPr kumimoji="1" lang="ja-JP" altLang="en-US" smtClean="0"/>
              <a:t>‹#›</a:t>
            </a:fld>
            <a:endParaRPr kumimoji="1" lang="ja-JP" altLang="en-US"/>
          </a:p>
        </p:txBody>
      </p:sp>
    </p:spTree>
    <p:extLst>
      <p:ext uri="{BB962C8B-B14F-4D97-AF65-F5344CB8AC3E}">
        <p14:creationId xmlns:p14="http://schemas.microsoft.com/office/powerpoint/2010/main" val="103362001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資格等　・教職：中学専修（社会）・高校専修（公民）・高校専修（地理歴史）</a:t>
            </a:r>
          </a:p>
          <a:p>
            <a:r>
              <a:rPr kumimoji="1" lang="ja-JP" altLang="en-US" dirty="0"/>
              <a:t>・「専門社会調査士」「社会調査士」資格取得に対応（資格の詳細は、本学社会調査士資格制度案内ウェブサイトあるいは一般社団法人社会調査協会ウェブサイトを参照してください。）（本学社会調査士資格制度案内サイト </a:t>
            </a:r>
            <a:r>
              <a:rPr kumimoji="1" lang="en-US" altLang="ja-JP" dirty="0"/>
              <a:t>http://www.soc.hit-u.ac.jp/~hccsr/ </a:t>
            </a:r>
            <a:r>
              <a:rPr kumimoji="1" lang="ja-JP" altLang="en-US" dirty="0"/>
              <a:t>）</a:t>
            </a:r>
          </a:p>
          <a:p>
            <a:r>
              <a:rPr kumimoji="1" lang="ja-JP" altLang="en-US" dirty="0"/>
              <a:t>・学芸員資格についても本学言語社会研究科の中のコースにて対応。</a:t>
            </a:r>
          </a:p>
        </p:txBody>
      </p:sp>
      <p:sp>
        <p:nvSpPr>
          <p:cNvPr id="4" name="スライド番号プレースホルダー 3"/>
          <p:cNvSpPr>
            <a:spLocks noGrp="1"/>
          </p:cNvSpPr>
          <p:nvPr>
            <p:ph type="sldNum" sz="quarter" idx="5"/>
          </p:nvPr>
        </p:nvSpPr>
        <p:spPr/>
        <p:txBody>
          <a:bodyPr/>
          <a:lstStyle/>
          <a:p>
            <a:fld id="{38C1D7E9-6495-4E97-BF82-9F32DBD5E0DE}" type="slidenum">
              <a:rPr kumimoji="1" lang="ja-JP" altLang="en-US" smtClean="0"/>
              <a:t>26</a:t>
            </a:fld>
            <a:endParaRPr kumimoji="1" lang="ja-JP" altLang="en-US"/>
          </a:p>
        </p:txBody>
      </p:sp>
    </p:spTree>
    <p:extLst>
      <p:ext uri="{BB962C8B-B14F-4D97-AF65-F5344CB8AC3E}">
        <p14:creationId xmlns:p14="http://schemas.microsoft.com/office/powerpoint/2010/main" val="1889890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・人材養成の目的――「アドミッション・ポリシー」（各募集要項の冒頭）に説明されています。</a:t>
            </a:r>
            <a:endParaRPr kumimoji="1" lang="en-US" altLang="ja-JP" dirty="0"/>
          </a:p>
          <a:p>
            <a:endParaRPr kumimoji="1" lang="en-US" altLang="ja-JP" dirty="0"/>
          </a:p>
          <a:p>
            <a:r>
              <a:rPr kumimoji="1" lang="ja-JP" altLang="en-US" dirty="0"/>
              <a:t>・修士春期・外国人：出願期間	</a:t>
            </a:r>
            <a:r>
              <a:rPr kumimoji="1" lang="en-US" altLang="ja-JP" dirty="0"/>
              <a:t>2020</a:t>
            </a:r>
            <a:r>
              <a:rPr kumimoji="1" lang="ja-JP" altLang="en-US" dirty="0"/>
              <a:t>年１月</a:t>
            </a:r>
            <a:r>
              <a:rPr kumimoji="1" lang="en-US" altLang="ja-JP" dirty="0"/>
              <a:t>15</a:t>
            </a:r>
            <a:r>
              <a:rPr kumimoji="1" lang="ja-JP" altLang="en-US" dirty="0"/>
              <a:t>日～</a:t>
            </a:r>
            <a:r>
              <a:rPr kumimoji="1" lang="en-US" altLang="ja-JP" dirty="0"/>
              <a:t>20</a:t>
            </a:r>
            <a:r>
              <a:rPr kumimoji="1" lang="ja-JP" altLang="en-US" dirty="0"/>
              <a:t>日</a:t>
            </a:r>
          </a:p>
          <a:p>
            <a:r>
              <a:rPr kumimoji="1" lang="ja-JP" altLang="en-US" dirty="0"/>
              <a:t>（第１次試験 ２月５日（外国人））　第１次合格者発表	２月７日</a:t>
            </a:r>
          </a:p>
          <a:p>
            <a:r>
              <a:rPr kumimoji="1" lang="ja-JP" altLang="en-US" dirty="0"/>
              <a:t>　第２次試験２月</a:t>
            </a:r>
            <a:r>
              <a:rPr kumimoji="1" lang="en-US" altLang="ja-JP" dirty="0"/>
              <a:t>13</a:t>
            </a:r>
            <a:r>
              <a:rPr kumimoji="1" lang="ja-JP" altLang="en-US" dirty="0"/>
              <a:t>日または</a:t>
            </a:r>
            <a:r>
              <a:rPr kumimoji="1" lang="en-US" altLang="ja-JP" dirty="0"/>
              <a:t>14</a:t>
            </a:r>
            <a:r>
              <a:rPr kumimoji="1" lang="ja-JP" altLang="en-US" dirty="0"/>
              <a:t>日　合格者発表２月</a:t>
            </a:r>
            <a:r>
              <a:rPr kumimoji="1" lang="en-US" altLang="ja-JP" dirty="0"/>
              <a:t>17</a:t>
            </a:r>
            <a:r>
              <a:rPr kumimoji="1" lang="ja-JP" altLang="en-US" dirty="0"/>
              <a:t>日</a:t>
            </a:r>
          </a:p>
          <a:p>
            <a:r>
              <a:rPr kumimoji="1" lang="ja-JP" altLang="en-US" dirty="0"/>
              <a:t>・博士：出願期間</a:t>
            </a:r>
            <a:r>
              <a:rPr kumimoji="1" lang="en-US" altLang="ja-JP" dirty="0"/>
              <a:t>2020</a:t>
            </a:r>
            <a:r>
              <a:rPr kumimoji="1" lang="ja-JP" altLang="en-US" dirty="0"/>
              <a:t>年１月</a:t>
            </a:r>
            <a:r>
              <a:rPr kumimoji="1" lang="en-US" altLang="ja-JP" dirty="0"/>
              <a:t>9</a:t>
            </a:r>
            <a:r>
              <a:rPr kumimoji="1" lang="ja-JP" altLang="en-US" dirty="0"/>
              <a:t>日～</a:t>
            </a:r>
            <a:r>
              <a:rPr kumimoji="1" lang="en-US" altLang="ja-JP" dirty="0"/>
              <a:t>14</a:t>
            </a:r>
            <a:r>
              <a:rPr kumimoji="1" lang="ja-JP" altLang="en-US" dirty="0"/>
              <a:t>日　第１次合格者発表２月</a:t>
            </a:r>
            <a:r>
              <a:rPr kumimoji="1" lang="en-US" altLang="ja-JP" dirty="0"/>
              <a:t>17</a:t>
            </a:r>
            <a:r>
              <a:rPr kumimoji="1" lang="ja-JP" altLang="en-US" dirty="0"/>
              <a:t>日</a:t>
            </a:r>
          </a:p>
          <a:p>
            <a:r>
              <a:rPr kumimoji="1" lang="ja-JP" altLang="en-US" dirty="0"/>
              <a:t>　第２次試験２月</a:t>
            </a:r>
            <a:r>
              <a:rPr kumimoji="1" lang="en-US" altLang="ja-JP" dirty="0"/>
              <a:t>19</a:t>
            </a:r>
            <a:r>
              <a:rPr kumimoji="1" lang="ja-JP" altLang="en-US" dirty="0"/>
              <a:t>日または</a:t>
            </a:r>
            <a:r>
              <a:rPr kumimoji="1" lang="en-US" altLang="ja-JP" dirty="0"/>
              <a:t>20</a:t>
            </a:r>
            <a:r>
              <a:rPr kumimoji="1" lang="ja-JP" altLang="en-US" dirty="0"/>
              <a:t>日　　合格者発表２月</a:t>
            </a:r>
            <a:r>
              <a:rPr kumimoji="1" lang="en-US" altLang="ja-JP" dirty="0"/>
              <a:t>27</a:t>
            </a:r>
            <a:r>
              <a:rPr kumimoji="1" lang="ja-JP" altLang="en-US" dirty="0"/>
              <a:t>日</a:t>
            </a:r>
          </a:p>
          <a:p>
            <a:endParaRPr kumimoji="1" lang="ja-JP" altLang="en-US" dirty="0"/>
          </a:p>
        </p:txBody>
      </p:sp>
      <p:sp>
        <p:nvSpPr>
          <p:cNvPr id="4" name="スライド番号プレースホルダー 3"/>
          <p:cNvSpPr>
            <a:spLocks noGrp="1"/>
          </p:cNvSpPr>
          <p:nvPr>
            <p:ph type="sldNum" sz="quarter" idx="5"/>
          </p:nvPr>
        </p:nvSpPr>
        <p:spPr/>
        <p:txBody>
          <a:bodyPr/>
          <a:lstStyle/>
          <a:p>
            <a:fld id="{38C1D7E9-6495-4E97-BF82-9F32DBD5E0DE}" type="slidenum">
              <a:rPr kumimoji="1" lang="ja-JP" altLang="en-US" smtClean="0"/>
              <a:t>30</a:t>
            </a:fld>
            <a:endParaRPr kumimoji="1" lang="ja-JP" altLang="en-US"/>
          </a:p>
        </p:txBody>
      </p:sp>
    </p:spTree>
    <p:extLst>
      <p:ext uri="{BB962C8B-B14F-4D97-AF65-F5344CB8AC3E}">
        <p14:creationId xmlns:p14="http://schemas.microsoft.com/office/powerpoint/2010/main" val="573807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A725822-A3E8-40C0-9DAA-3C84302A9B99}"/>
              </a:ext>
            </a:extLst>
          </p:cNvPr>
          <p:cNvSpPr>
            <a:spLocks noGrp="1" noChangeArrowheads="1"/>
          </p:cNvSpPr>
          <p:nvPr>
            <p:ph type="ctrTitle"/>
          </p:nvPr>
        </p:nvSpPr>
        <p:spPr>
          <a:xfrm>
            <a:off x="685800" y="2024063"/>
            <a:ext cx="7772400" cy="1189037"/>
          </a:xfrm>
        </p:spPr>
        <p:txBody>
          <a:bodyPr/>
          <a:lstStyle>
            <a:lvl1pPr>
              <a:defRPr>
                <a:solidFill>
                  <a:schemeClr val="bg1"/>
                </a:solidFill>
              </a:defRPr>
            </a:lvl1pPr>
          </a:lstStyle>
          <a:p>
            <a:pPr lvl="0"/>
            <a:r>
              <a:rPr lang="ja-JP" altLang="en-US" noProof="0"/>
              <a:t>マスター タイトルの書式設定</a:t>
            </a:r>
          </a:p>
        </p:txBody>
      </p:sp>
      <p:sp>
        <p:nvSpPr>
          <p:cNvPr id="4099" name="Rectangle 3">
            <a:extLst>
              <a:ext uri="{FF2B5EF4-FFF2-40B4-BE49-F238E27FC236}">
                <a16:creationId xmlns:a16="http://schemas.microsoft.com/office/drawing/2014/main" id="{BC360BBF-3E09-4E80-AB5A-AD457CB80BB6}"/>
              </a:ext>
            </a:extLst>
          </p:cNvPr>
          <p:cNvSpPr>
            <a:spLocks noGrp="1" noChangeArrowheads="1"/>
          </p:cNvSpPr>
          <p:nvPr>
            <p:ph type="subTitle" idx="1"/>
          </p:nvPr>
        </p:nvSpPr>
        <p:spPr>
          <a:xfrm>
            <a:off x="1371600" y="3897313"/>
            <a:ext cx="6400800" cy="1752600"/>
          </a:xfrm>
        </p:spPr>
        <p:txBody>
          <a:bodyPr/>
          <a:lstStyle>
            <a:lvl1pPr marL="0" indent="0" algn="ctr">
              <a:buFontTx/>
              <a:buNone/>
              <a:defRPr sz="1800">
                <a:solidFill>
                  <a:schemeClr val="bg1"/>
                </a:solidFill>
              </a:defRPr>
            </a:lvl1pPr>
          </a:lstStyle>
          <a:p>
            <a:pPr lvl="0"/>
            <a:r>
              <a:rPr lang="ja-JP" altLang="en-US" noProof="0"/>
              <a:t>マスター サブタイトルの書式設定</a:t>
            </a:r>
          </a:p>
        </p:txBody>
      </p:sp>
      <p:sp>
        <p:nvSpPr>
          <p:cNvPr id="4100" name="Rectangle 4">
            <a:extLst>
              <a:ext uri="{FF2B5EF4-FFF2-40B4-BE49-F238E27FC236}">
                <a16:creationId xmlns:a16="http://schemas.microsoft.com/office/drawing/2014/main" id="{C9F81EF5-1E22-4F2D-84AB-BF8BC7062E9D}"/>
              </a:ext>
            </a:extLst>
          </p:cNvPr>
          <p:cNvSpPr>
            <a:spLocks noGrp="1" noChangeArrowheads="1"/>
          </p:cNvSpPr>
          <p:nvPr>
            <p:ph type="dt" sz="half" idx="2"/>
          </p:nvPr>
        </p:nvSpPr>
        <p:spPr>
          <a:xfrm>
            <a:off x="3505200" y="3321050"/>
            <a:ext cx="2133600" cy="252413"/>
          </a:xfrm>
        </p:spPr>
        <p:txBody>
          <a:bodyPr lIns="91440" anchor="t"/>
          <a:lstStyle>
            <a:lvl1pPr algn="ctr">
              <a:defRPr sz="1400"/>
            </a:lvl1pPr>
          </a:lstStyle>
          <a:p>
            <a:endParaRPr lang="en-US" altLang="ja-JP"/>
          </a:p>
        </p:txBody>
      </p:sp>
      <p:sp>
        <p:nvSpPr>
          <p:cNvPr id="4101" name="Rectangle 5">
            <a:extLst>
              <a:ext uri="{FF2B5EF4-FFF2-40B4-BE49-F238E27FC236}">
                <a16:creationId xmlns:a16="http://schemas.microsoft.com/office/drawing/2014/main" id="{14E31CE3-5C18-46B6-9459-09FEC01733D1}"/>
              </a:ext>
            </a:extLst>
          </p:cNvPr>
          <p:cNvSpPr>
            <a:spLocks noGrp="1" noChangeArrowheads="1"/>
          </p:cNvSpPr>
          <p:nvPr>
            <p:ph type="ftr" sz="quarter" idx="3"/>
          </p:nvPr>
        </p:nvSpPr>
        <p:spPr>
          <a:xfrm>
            <a:off x="6213475" y="6345238"/>
            <a:ext cx="2895600" cy="476250"/>
          </a:xfrm>
        </p:spPr>
        <p:txBody>
          <a:bodyPr/>
          <a:lstStyle>
            <a:lvl1pPr>
              <a:defRPr>
                <a:solidFill>
                  <a:schemeClr val="tx1"/>
                </a:solidFill>
              </a:defRPr>
            </a:lvl1pPr>
          </a:lstStyle>
          <a:p>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FFB500-6B3F-4938-9B68-D82F77B901CE}"/>
              </a:ext>
            </a:extLst>
          </p:cNvPr>
          <p:cNvSpPr>
            <a:spLocks noGrp="1"/>
          </p:cNvSpPr>
          <p:nvPr>
            <p:ph type="title"/>
          </p:nvPr>
        </p:nvSpPr>
        <p:spPr/>
        <p:txBody>
          <a:bodyPr/>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7FB32DC-555B-431B-8EFC-D11D6A50C2BF}"/>
              </a:ext>
            </a:extLst>
          </p:cNvPr>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775E475-ECA7-4727-9762-D40A531F92F5}"/>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AB3EA1F7-3D9E-4ACD-A270-415726BD7BDB}"/>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239C24B7-37C2-4DDB-A612-79E8DCFE2BF5}"/>
              </a:ext>
            </a:extLst>
          </p:cNvPr>
          <p:cNvSpPr>
            <a:spLocks noGrp="1"/>
          </p:cNvSpPr>
          <p:nvPr>
            <p:ph type="sldNum" sz="quarter" idx="12"/>
          </p:nvPr>
        </p:nvSpPr>
        <p:spPr/>
        <p:txBody>
          <a:bodyPr/>
          <a:lstStyle>
            <a:lvl1pPr>
              <a:defRPr/>
            </a:lvl1pPr>
          </a:lstStyle>
          <a:p>
            <a:fld id="{449A1044-CB0C-41AD-B1FC-C2EA600E61CE}" type="slidenum">
              <a:rPr lang="en-US" altLang="ja-JP"/>
              <a:pPr/>
              <a:t>‹#›</a:t>
            </a:fld>
            <a:endParaRPr lang="en-US" altLang="ja-JP"/>
          </a:p>
        </p:txBody>
      </p:sp>
    </p:spTree>
    <p:extLst>
      <p:ext uri="{BB962C8B-B14F-4D97-AF65-F5344CB8AC3E}">
        <p14:creationId xmlns:p14="http://schemas.microsoft.com/office/powerpoint/2010/main" val="76755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C66923E-45C3-4065-92C2-2ADF7DDF5B0E}"/>
              </a:ext>
            </a:extLst>
          </p:cNvPr>
          <p:cNvSpPr>
            <a:spLocks noGrp="1"/>
          </p:cNvSpPr>
          <p:nvPr>
            <p:ph type="title" orient="vert"/>
          </p:nvPr>
        </p:nvSpPr>
        <p:spPr>
          <a:xfrm>
            <a:off x="6734175" y="657225"/>
            <a:ext cx="2159000" cy="5468938"/>
          </a:xfrm>
        </p:spPr>
        <p:txBody>
          <a:bodyPr vert="eaVert"/>
          <a:lstStyle/>
          <a:p>
            <a:r>
              <a:rPr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4A7B3D-D80A-4DF7-AA28-46F0D6BCAF57}"/>
              </a:ext>
            </a:extLst>
          </p:cNvPr>
          <p:cNvSpPr>
            <a:spLocks noGrp="1"/>
          </p:cNvSpPr>
          <p:nvPr>
            <p:ph type="body" orient="vert" idx="1"/>
          </p:nvPr>
        </p:nvSpPr>
        <p:spPr>
          <a:xfrm>
            <a:off x="255588" y="657225"/>
            <a:ext cx="6326187" cy="54689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FE48521-0A63-4E0E-8BB5-BEDBD0E5D9D5}"/>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A049B082-F074-4AC8-BE27-9ED2E4AE4338}"/>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D31E711C-04AB-4FF3-A9BB-36F472AF0DC5}"/>
              </a:ext>
            </a:extLst>
          </p:cNvPr>
          <p:cNvSpPr>
            <a:spLocks noGrp="1"/>
          </p:cNvSpPr>
          <p:nvPr>
            <p:ph type="sldNum" sz="quarter" idx="12"/>
          </p:nvPr>
        </p:nvSpPr>
        <p:spPr/>
        <p:txBody>
          <a:bodyPr/>
          <a:lstStyle>
            <a:lvl1pPr>
              <a:defRPr/>
            </a:lvl1pPr>
          </a:lstStyle>
          <a:p>
            <a:fld id="{8546A3C8-7C10-489D-8255-4B9A1805F9C6}" type="slidenum">
              <a:rPr lang="en-US" altLang="ja-JP"/>
              <a:pPr/>
              <a:t>‹#›</a:t>
            </a:fld>
            <a:endParaRPr lang="en-US" altLang="ja-JP"/>
          </a:p>
        </p:txBody>
      </p:sp>
    </p:spTree>
    <p:extLst>
      <p:ext uri="{BB962C8B-B14F-4D97-AF65-F5344CB8AC3E}">
        <p14:creationId xmlns:p14="http://schemas.microsoft.com/office/powerpoint/2010/main" val="107710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7FDD9D-6ACF-436E-A545-0B445C0937A0}"/>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4A93C5BB-2CC5-4C3F-B187-B5BF302D3658}"/>
              </a:ext>
            </a:extLst>
          </p:cNvPr>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C8BD930-05D1-4959-9B94-C81F4A267F95}"/>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F4B27660-FA16-41C3-BBB7-900B538F9632}"/>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D8F2A138-E581-4646-9F25-1A881C774AAC}"/>
              </a:ext>
            </a:extLst>
          </p:cNvPr>
          <p:cNvSpPr>
            <a:spLocks noGrp="1"/>
          </p:cNvSpPr>
          <p:nvPr>
            <p:ph type="sldNum" sz="quarter" idx="12"/>
          </p:nvPr>
        </p:nvSpPr>
        <p:spPr/>
        <p:txBody>
          <a:bodyPr/>
          <a:lstStyle>
            <a:lvl1pPr>
              <a:defRPr/>
            </a:lvl1pPr>
          </a:lstStyle>
          <a:p>
            <a:fld id="{ADFE24B3-B3C6-47A9-97E9-014B932990C6}" type="slidenum">
              <a:rPr lang="en-US" altLang="ja-JP"/>
              <a:pPr/>
              <a:t>‹#›</a:t>
            </a:fld>
            <a:endParaRPr lang="en-US" altLang="ja-JP"/>
          </a:p>
        </p:txBody>
      </p:sp>
    </p:spTree>
    <p:extLst>
      <p:ext uri="{BB962C8B-B14F-4D97-AF65-F5344CB8AC3E}">
        <p14:creationId xmlns:p14="http://schemas.microsoft.com/office/powerpoint/2010/main" val="9434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27E193-EF69-4730-930E-14CF9498AF4B}"/>
              </a:ext>
            </a:extLst>
          </p:cNvPr>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1530A50E-705B-418F-BC57-463C825BD3D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D737A272-AD89-4CB9-B7F8-6FA728C5258F}"/>
              </a:ext>
            </a:extLst>
          </p:cNvPr>
          <p:cNvSpPr>
            <a:spLocks noGrp="1"/>
          </p:cNvSpPr>
          <p:nvPr>
            <p:ph type="dt" sz="half" idx="10"/>
          </p:nvPr>
        </p:nvSpPr>
        <p:spPr/>
        <p:txBody>
          <a:bodyPr/>
          <a:lstStyle>
            <a:lvl1pPr>
              <a:defRPr/>
            </a:lvl1pPr>
          </a:lstStyle>
          <a:p>
            <a:endParaRPr lang="en-US" altLang="ja-JP"/>
          </a:p>
        </p:txBody>
      </p:sp>
      <p:sp>
        <p:nvSpPr>
          <p:cNvPr id="5" name="フッター プレースホルダー 4">
            <a:extLst>
              <a:ext uri="{FF2B5EF4-FFF2-40B4-BE49-F238E27FC236}">
                <a16:creationId xmlns:a16="http://schemas.microsoft.com/office/drawing/2014/main" id="{6A058814-CFDA-487F-9FE0-D003FA7A5CB7}"/>
              </a:ext>
            </a:extLst>
          </p:cNvPr>
          <p:cNvSpPr>
            <a:spLocks noGrp="1"/>
          </p:cNvSpPr>
          <p:nvPr>
            <p:ph type="ftr" sz="quarter" idx="11"/>
          </p:nvPr>
        </p:nvSpPr>
        <p:spPr/>
        <p:txBody>
          <a:bodyPr/>
          <a:lstStyle>
            <a:lvl1pPr>
              <a:defRPr/>
            </a:lvl1pPr>
          </a:lstStyle>
          <a:p>
            <a:endParaRPr lang="en-US" altLang="ja-JP"/>
          </a:p>
        </p:txBody>
      </p:sp>
      <p:sp>
        <p:nvSpPr>
          <p:cNvPr id="6" name="スライド番号プレースホルダー 5">
            <a:extLst>
              <a:ext uri="{FF2B5EF4-FFF2-40B4-BE49-F238E27FC236}">
                <a16:creationId xmlns:a16="http://schemas.microsoft.com/office/drawing/2014/main" id="{E31A417D-8781-46B9-A4CA-167DF51826A8}"/>
              </a:ext>
            </a:extLst>
          </p:cNvPr>
          <p:cNvSpPr>
            <a:spLocks noGrp="1"/>
          </p:cNvSpPr>
          <p:nvPr>
            <p:ph type="sldNum" sz="quarter" idx="12"/>
          </p:nvPr>
        </p:nvSpPr>
        <p:spPr/>
        <p:txBody>
          <a:bodyPr/>
          <a:lstStyle>
            <a:lvl1pPr>
              <a:defRPr/>
            </a:lvl1pPr>
          </a:lstStyle>
          <a:p>
            <a:fld id="{E0CFA9B3-9503-4607-9790-CF9097126E66}" type="slidenum">
              <a:rPr lang="en-US" altLang="ja-JP"/>
              <a:pPr/>
              <a:t>‹#›</a:t>
            </a:fld>
            <a:endParaRPr lang="en-US" altLang="ja-JP"/>
          </a:p>
        </p:txBody>
      </p:sp>
    </p:spTree>
    <p:extLst>
      <p:ext uri="{BB962C8B-B14F-4D97-AF65-F5344CB8AC3E}">
        <p14:creationId xmlns:p14="http://schemas.microsoft.com/office/powerpoint/2010/main" val="1682226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5F421-975C-4DF8-90A1-9902A773C47C}"/>
              </a:ext>
            </a:extLst>
          </p:cNvPr>
          <p:cNvSpPr>
            <a:spLocks noGrp="1"/>
          </p:cNvSpPr>
          <p:nvPr>
            <p:ph type="title"/>
          </p:nvPr>
        </p:nvSpPr>
        <p:spPr/>
        <p:txBody>
          <a:body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60C2C9AC-C154-4CE6-8AFA-C7F7863393A8}"/>
              </a:ext>
            </a:extLst>
          </p:cNvPr>
          <p:cNvSpPr>
            <a:spLocks noGrp="1"/>
          </p:cNvSpPr>
          <p:nvPr>
            <p:ph sz="half" idx="1"/>
          </p:nvPr>
        </p:nvSpPr>
        <p:spPr>
          <a:xfrm>
            <a:off x="255588" y="1881188"/>
            <a:ext cx="4241800" cy="4244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a:extLst>
              <a:ext uri="{FF2B5EF4-FFF2-40B4-BE49-F238E27FC236}">
                <a16:creationId xmlns:a16="http://schemas.microsoft.com/office/drawing/2014/main" id="{41195D5A-A92F-4A52-9D68-FFD0ACB81AAF}"/>
              </a:ext>
            </a:extLst>
          </p:cNvPr>
          <p:cNvSpPr>
            <a:spLocks noGrp="1"/>
          </p:cNvSpPr>
          <p:nvPr>
            <p:ph sz="half" idx="2"/>
          </p:nvPr>
        </p:nvSpPr>
        <p:spPr>
          <a:xfrm>
            <a:off x="4649788" y="1881188"/>
            <a:ext cx="4243387" cy="42449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5F9D730E-3F62-4939-8A99-F46501FA880A}"/>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507E7FFA-EC15-4AF9-8414-385CC8AFE0D7}"/>
              </a:ext>
            </a:extLst>
          </p:cNvPr>
          <p:cNvSpPr>
            <a:spLocks noGrp="1"/>
          </p:cNvSpPr>
          <p:nvPr>
            <p:ph type="ftr" sz="quarter" idx="11"/>
          </p:nvPr>
        </p:nvSpPr>
        <p:spPr/>
        <p:txBody>
          <a:bodyPr/>
          <a:lstStyle>
            <a:lvl1pPr>
              <a:defRPr/>
            </a:lvl1pPr>
          </a:lstStyle>
          <a:p>
            <a:endParaRPr lang="en-US" altLang="ja-JP"/>
          </a:p>
        </p:txBody>
      </p:sp>
      <p:sp>
        <p:nvSpPr>
          <p:cNvPr id="7" name="スライド番号プレースホルダー 6">
            <a:extLst>
              <a:ext uri="{FF2B5EF4-FFF2-40B4-BE49-F238E27FC236}">
                <a16:creationId xmlns:a16="http://schemas.microsoft.com/office/drawing/2014/main" id="{7BE9DC26-9F73-476F-B0DF-24571BD9D31F}"/>
              </a:ext>
            </a:extLst>
          </p:cNvPr>
          <p:cNvSpPr>
            <a:spLocks noGrp="1"/>
          </p:cNvSpPr>
          <p:nvPr>
            <p:ph type="sldNum" sz="quarter" idx="12"/>
          </p:nvPr>
        </p:nvSpPr>
        <p:spPr/>
        <p:txBody>
          <a:bodyPr/>
          <a:lstStyle>
            <a:lvl1pPr>
              <a:defRPr/>
            </a:lvl1pPr>
          </a:lstStyle>
          <a:p>
            <a:fld id="{24C5F1A7-611F-4D59-886D-246EC1F26B18}" type="slidenum">
              <a:rPr lang="en-US" altLang="ja-JP"/>
              <a:pPr/>
              <a:t>‹#›</a:t>
            </a:fld>
            <a:endParaRPr lang="en-US" altLang="ja-JP"/>
          </a:p>
        </p:txBody>
      </p:sp>
    </p:spTree>
    <p:extLst>
      <p:ext uri="{BB962C8B-B14F-4D97-AF65-F5344CB8AC3E}">
        <p14:creationId xmlns:p14="http://schemas.microsoft.com/office/powerpoint/2010/main" val="1124326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D1CA24-65E2-4DCB-98EC-E3A5F6338EDE}"/>
              </a:ext>
            </a:extLst>
          </p:cNvPr>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a:extLst>
              <a:ext uri="{FF2B5EF4-FFF2-40B4-BE49-F238E27FC236}">
                <a16:creationId xmlns:a16="http://schemas.microsoft.com/office/drawing/2014/main" id="{CA875AE0-AD7D-4B4C-8995-DFF18EF27B9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a:extLst>
              <a:ext uri="{FF2B5EF4-FFF2-40B4-BE49-F238E27FC236}">
                <a16:creationId xmlns:a16="http://schemas.microsoft.com/office/drawing/2014/main" id="{0CBA4948-1B29-4F0F-9CB6-9CE6266C6E08}"/>
              </a:ext>
            </a:extLst>
          </p:cNvPr>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a:extLst>
              <a:ext uri="{FF2B5EF4-FFF2-40B4-BE49-F238E27FC236}">
                <a16:creationId xmlns:a16="http://schemas.microsoft.com/office/drawing/2014/main" id="{39298CA7-EB42-49A1-94A0-186FA358FAD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a:extLst>
              <a:ext uri="{FF2B5EF4-FFF2-40B4-BE49-F238E27FC236}">
                <a16:creationId xmlns:a16="http://schemas.microsoft.com/office/drawing/2014/main" id="{873F7BBE-5CDF-49DD-9E7C-ECC0D1E85C91}"/>
              </a:ext>
            </a:extLst>
          </p:cNvPr>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190D5295-6ACF-449A-BA6B-7828583A908B}"/>
              </a:ext>
            </a:extLst>
          </p:cNvPr>
          <p:cNvSpPr>
            <a:spLocks noGrp="1"/>
          </p:cNvSpPr>
          <p:nvPr>
            <p:ph type="dt" sz="half" idx="10"/>
          </p:nvPr>
        </p:nvSpPr>
        <p:spPr/>
        <p:txBody>
          <a:bodyPr/>
          <a:lstStyle>
            <a:lvl1pPr>
              <a:defRPr/>
            </a:lvl1pPr>
          </a:lstStyle>
          <a:p>
            <a:endParaRPr lang="en-US" altLang="ja-JP"/>
          </a:p>
        </p:txBody>
      </p:sp>
      <p:sp>
        <p:nvSpPr>
          <p:cNvPr id="8" name="フッター プレースホルダー 7">
            <a:extLst>
              <a:ext uri="{FF2B5EF4-FFF2-40B4-BE49-F238E27FC236}">
                <a16:creationId xmlns:a16="http://schemas.microsoft.com/office/drawing/2014/main" id="{826F12F8-13A7-4654-BED6-999DCBE167E6}"/>
              </a:ext>
            </a:extLst>
          </p:cNvPr>
          <p:cNvSpPr>
            <a:spLocks noGrp="1"/>
          </p:cNvSpPr>
          <p:nvPr>
            <p:ph type="ftr" sz="quarter" idx="11"/>
          </p:nvPr>
        </p:nvSpPr>
        <p:spPr/>
        <p:txBody>
          <a:bodyPr/>
          <a:lstStyle>
            <a:lvl1pPr>
              <a:defRPr/>
            </a:lvl1pPr>
          </a:lstStyle>
          <a:p>
            <a:endParaRPr lang="en-US" altLang="ja-JP"/>
          </a:p>
        </p:txBody>
      </p:sp>
      <p:sp>
        <p:nvSpPr>
          <p:cNvPr id="9" name="スライド番号プレースホルダー 8">
            <a:extLst>
              <a:ext uri="{FF2B5EF4-FFF2-40B4-BE49-F238E27FC236}">
                <a16:creationId xmlns:a16="http://schemas.microsoft.com/office/drawing/2014/main" id="{406E12AC-9061-4C55-A401-483716CDF2A1}"/>
              </a:ext>
            </a:extLst>
          </p:cNvPr>
          <p:cNvSpPr>
            <a:spLocks noGrp="1"/>
          </p:cNvSpPr>
          <p:nvPr>
            <p:ph type="sldNum" sz="quarter" idx="12"/>
          </p:nvPr>
        </p:nvSpPr>
        <p:spPr/>
        <p:txBody>
          <a:bodyPr/>
          <a:lstStyle>
            <a:lvl1pPr>
              <a:defRPr/>
            </a:lvl1pPr>
          </a:lstStyle>
          <a:p>
            <a:fld id="{C427745F-3705-41E9-9CA3-B57FE8C1C62A}" type="slidenum">
              <a:rPr lang="en-US" altLang="ja-JP"/>
              <a:pPr/>
              <a:t>‹#›</a:t>
            </a:fld>
            <a:endParaRPr lang="en-US" altLang="ja-JP"/>
          </a:p>
        </p:txBody>
      </p:sp>
    </p:spTree>
    <p:extLst>
      <p:ext uri="{BB962C8B-B14F-4D97-AF65-F5344CB8AC3E}">
        <p14:creationId xmlns:p14="http://schemas.microsoft.com/office/powerpoint/2010/main" val="188745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C20F62-7EFB-428D-AD93-D179F334EFE9}"/>
              </a:ext>
            </a:extLst>
          </p:cNvPr>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DCE09DCB-7952-4AF0-A3BE-A0FC265A0A13}"/>
              </a:ext>
            </a:extLst>
          </p:cNvPr>
          <p:cNvSpPr>
            <a:spLocks noGrp="1"/>
          </p:cNvSpPr>
          <p:nvPr>
            <p:ph type="dt" sz="half" idx="10"/>
          </p:nvPr>
        </p:nvSpPr>
        <p:spPr/>
        <p:txBody>
          <a:bodyPr/>
          <a:lstStyle>
            <a:lvl1pPr>
              <a:defRPr/>
            </a:lvl1pPr>
          </a:lstStyle>
          <a:p>
            <a:endParaRPr lang="en-US" altLang="ja-JP"/>
          </a:p>
        </p:txBody>
      </p:sp>
      <p:sp>
        <p:nvSpPr>
          <p:cNvPr id="4" name="フッター プレースホルダー 3">
            <a:extLst>
              <a:ext uri="{FF2B5EF4-FFF2-40B4-BE49-F238E27FC236}">
                <a16:creationId xmlns:a16="http://schemas.microsoft.com/office/drawing/2014/main" id="{25DCA9F1-C457-49F0-AD91-3F385AF6CD09}"/>
              </a:ext>
            </a:extLst>
          </p:cNvPr>
          <p:cNvSpPr>
            <a:spLocks noGrp="1"/>
          </p:cNvSpPr>
          <p:nvPr>
            <p:ph type="ftr" sz="quarter" idx="11"/>
          </p:nvPr>
        </p:nvSpPr>
        <p:spPr/>
        <p:txBody>
          <a:bodyPr/>
          <a:lstStyle>
            <a:lvl1pPr>
              <a:defRPr/>
            </a:lvl1pPr>
          </a:lstStyle>
          <a:p>
            <a:endParaRPr lang="en-US" altLang="ja-JP"/>
          </a:p>
        </p:txBody>
      </p:sp>
      <p:sp>
        <p:nvSpPr>
          <p:cNvPr id="5" name="スライド番号プレースホルダー 4">
            <a:extLst>
              <a:ext uri="{FF2B5EF4-FFF2-40B4-BE49-F238E27FC236}">
                <a16:creationId xmlns:a16="http://schemas.microsoft.com/office/drawing/2014/main" id="{9FDECDC0-92F8-469A-BBFF-0FE9085EED7E}"/>
              </a:ext>
            </a:extLst>
          </p:cNvPr>
          <p:cNvSpPr>
            <a:spLocks noGrp="1"/>
          </p:cNvSpPr>
          <p:nvPr>
            <p:ph type="sldNum" sz="quarter" idx="12"/>
          </p:nvPr>
        </p:nvSpPr>
        <p:spPr/>
        <p:txBody>
          <a:bodyPr/>
          <a:lstStyle>
            <a:lvl1pPr>
              <a:defRPr/>
            </a:lvl1pPr>
          </a:lstStyle>
          <a:p>
            <a:fld id="{4201F47F-3FAF-4A0E-98B7-F145C80D52A2}" type="slidenum">
              <a:rPr lang="en-US" altLang="ja-JP"/>
              <a:pPr/>
              <a:t>‹#›</a:t>
            </a:fld>
            <a:endParaRPr lang="en-US" altLang="ja-JP"/>
          </a:p>
        </p:txBody>
      </p:sp>
    </p:spTree>
    <p:extLst>
      <p:ext uri="{BB962C8B-B14F-4D97-AF65-F5344CB8AC3E}">
        <p14:creationId xmlns:p14="http://schemas.microsoft.com/office/powerpoint/2010/main" val="3262664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0291577-AC46-4B15-B48D-6A6E5579329C}"/>
              </a:ext>
            </a:extLst>
          </p:cNvPr>
          <p:cNvSpPr>
            <a:spLocks noGrp="1"/>
          </p:cNvSpPr>
          <p:nvPr>
            <p:ph type="dt" sz="half" idx="10"/>
          </p:nvPr>
        </p:nvSpPr>
        <p:spPr/>
        <p:txBody>
          <a:bodyPr/>
          <a:lstStyle>
            <a:lvl1pPr>
              <a:defRPr/>
            </a:lvl1pPr>
          </a:lstStyle>
          <a:p>
            <a:endParaRPr lang="en-US" altLang="ja-JP"/>
          </a:p>
        </p:txBody>
      </p:sp>
      <p:sp>
        <p:nvSpPr>
          <p:cNvPr id="3" name="フッター プレースホルダー 2">
            <a:extLst>
              <a:ext uri="{FF2B5EF4-FFF2-40B4-BE49-F238E27FC236}">
                <a16:creationId xmlns:a16="http://schemas.microsoft.com/office/drawing/2014/main" id="{38AD9A4D-C07B-46F9-BC00-D14DB1661020}"/>
              </a:ext>
            </a:extLst>
          </p:cNvPr>
          <p:cNvSpPr>
            <a:spLocks noGrp="1"/>
          </p:cNvSpPr>
          <p:nvPr>
            <p:ph type="ftr" sz="quarter" idx="11"/>
          </p:nvPr>
        </p:nvSpPr>
        <p:spPr/>
        <p:txBody>
          <a:bodyPr/>
          <a:lstStyle>
            <a:lvl1pPr>
              <a:defRPr/>
            </a:lvl1pPr>
          </a:lstStyle>
          <a:p>
            <a:endParaRPr lang="en-US" altLang="ja-JP"/>
          </a:p>
        </p:txBody>
      </p:sp>
      <p:sp>
        <p:nvSpPr>
          <p:cNvPr id="4" name="スライド番号プレースホルダー 3">
            <a:extLst>
              <a:ext uri="{FF2B5EF4-FFF2-40B4-BE49-F238E27FC236}">
                <a16:creationId xmlns:a16="http://schemas.microsoft.com/office/drawing/2014/main" id="{CC578370-35E0-4B10-9026-1456BA6F29F2}"/>
              </a:ext>
            </a:extLst>
          </p:cNvPr>
          <p:cNvSpPr>
            <a:spLocks noGrp="1"/>
          </p:cNvSpPr>
          <p:nvPr>
            <p:ph type="sldNum" sz="quarter" idx="12"/>
          </p:nvPr>
        </p:nvSpPr>
        <p:spPr/>
        <p:txBody>
          <a:bodyPr/>
          <a:lstStyle>
            <a:lvl1pPr>
              <a:defRPr/>
            </a:lvl1pPr>
          </a:lstStyle>
          <a:p>
            <a:fld id="{EB69B639-E302-43FF-AC15-CE3556520CAB}" type="slidenum">
              <a:rPr lang="en-US" altLang="ja-JP"/>
              <a:pPr/>
              <a:t>‹#›</a:t>
            </a:fld>
            <a:endParaRPr lang="en-US" altLang="ja-JP"/>
          </a:p>
        </p:txBody>
      </p:sp>
    </p:spTree>
    <p:extLst>
      <p:ext uri="{BB962C8B-B14F-4D97-AF65-F5344CB8AC3E}">
        <p14:creationId xmlns:p14="http://schemas.microsoft.com/office/powerpoint/2010/main" val="386853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8361AF-62EA-44CF-A32F-E060575B6696}"/>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a:extLst>
              <a:ext uri="{FF2B5EF4-FFF2-40B4-BE49-F238E27FC236}">
                <a16:creationId xmlns:a16="http://schemas.microsoft.com/office/drawing/2014/main" id="{EFD2E987-8D09-426E-9610-C29B62CF7F5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a:extLst>
              <a:ext uri="{FF2B5EF4-FFF2-40B4-BE49-F238E27FC236}">
                <a16:creationId xmlns:a16="http://schemas.microsoft.com/office/drawing/2014/main" id="{55C0190F-7EDF-4A6A-BA43-E83B05C3244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78FC790-EB92-4320-BEB3-D660F453D528}"/>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8C3B7C55-C745-45BD-84FE-52861F0DFB9E}"/>
              </a:ext>
            </a:extLst>
          </p:cNvPr>
          <p:cNvSpPr>
            <a:spLocks noGrp="1"/>
          </p:cNvSpPr>
          <p:nvPr>
            <p:ph type="ftr" sz="quarter" idx="11"/>
          </p:nvPr>
        </p:nvSpPr>
        <p:spPr/>
        <p:txBody>
          <a:bodyPr/>
          <a:lstStyle>
            <a:lvl1pPr>
              <a:defRPr/>
            </a:lvl1pPr>
          </a:lstStyle>
          <a:p>
            <a:endParaRPr lang="en-US" altLang="ja-JP"/>
          </a:p>
        </p:txBody>
      </p:sp>
      <p:sp>
        <p:nvSpPr>
          <p:cNvPr id="7" name="スライド番号プレースホルダー 6">
            <a:extLst>
              <a:ext uri="{FF2B5EF4-FFF2-40B4-BE49-F238E27FC236}">
                <a16:creationId xmlns:a16="http://schemas.microsoft.com/office/drawing/2014/main" id="{06861CB2-653C-49E2-B0B9-F165BA8020FF}"/>
              </a:ext>
            </a:extLst>
          </p:cNvPr>
          <p:cNvSpPr>
            <a:spLocks noGrp="1"/>
          </p:cNvSpPr>
          <p:nvPr>
            <p:ph type="sldNum" sz="quarter" idx="12"/>
          </p:nvPr>
        </p:nvSpPr>
        <p:spPr/>
        <p:txBody>
          <a:bodyPr/>
          <a:lstStyle>
            <a:lvl1pPr>
              <a:defRPr/>
            </a:lvl1pPr>
          </a:lstStyle>
          <a:p>
            <a:fld id="{0AC39E38-FEB2-4300-9E05-FAFECF33230D}" type="slidenum">
              <a:rPr lang="en-US" altLang="ja-JP"/>
              <a:pPr/>
              <a:t>‹#›</a:t>
            </a:fld>
            <a:endParaRPr lang="en-US" altLang="ja-JP"/>
          </a:p>
        </p:txBody>
      </p:sp>
    </p:spTree>
    <p:extLst>
      <p:ext uri="{BB962C8B-B14F-4D97-AF65-F5344CB8AC3E}">
        <p14:creationId xmlns:p14="http://schemas.microsoft.com/office/powerpoint/2010/main" val="3460064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DFDC88-388A-428E-BBDD-CCB9D92B48F6}"/>
              </a:ext>
            </a:extLst>
          </p:cNvPr>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a:extLst>
              <a:ext uri="{FF2B5EF4-FFF2-40B4-BE49-F238E27FC236}">
                <a16:creationId xmlns:a16="http://schemas.microsoft.com/office/drawing/2014/main" id="{16D24051-3B86-4C8D-8948-6760EC03D8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p>
        </p:txBody>
      </p:sp>
      <p:sp>
        <p:nvSpPr>
          <p:cNvPr id="4" name="テキスト プレースホルダー 3">
            <a:extLst>
              <a:ext uri="{FF2B5EF4-FFF2-40B4-BE49-F238E27FC236}">
                <a16:creationId xmlns:a16="http://schemas.microsoft.com/office/drawing/2014/main" id="{6380C055-C3B2-4668-95CE-7231584A0A6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99D1BC1-460E-4388-8103-7D5F0297E96C}"/>
              </a:ext>
            </a:extLst>
          </p:cNvPr>
          <p:cNvSpPr>
            <a:spLocks noGrp="1"/>
          </p:cNvSpPr>
          <p:nvPr>
            <p:ph type="dt" sz="half" idx="10"/>
          </p:nvPr>
        </p:nvSpPr>
        <p:spPr/>
        <p:txBody>
          <a:bodyPr/>
          <a:lstStyle>
            <a:lvl1pPr>
              <a:defRPr/>
            </a:lvl1pPr>
          </a:lstStyle>
          <a:p>
            <a:endParaRPr lang="en-US" altLang="ja-JP"/>
          </a:p>
        </p:txBody>
      </p:sp>
      <p:sp>
        <p:nvSpPr>
          <p:cNvPr id="6" name="フッター プレースホルダー 5">
            <a:extLst>
              <a:ext uri="{FF2B5EF4-FFF2-40B4-BE49-F238E27FC236}">
                <a16:creationId xmlns:a16="http://schemas.microsoft.com/office/drawing/2014/main" id="{5C696684-E247-4389-9D0C-30FA38FB5B57}"/>
              </a:ext>
            </a:extLst>
          </p:cNvPr>
          <p:cNvSpPr>
            <a:spLocks noGrp="1"/>
          </p:cNvSpPr>
          <p:nvPr>
            <p:ph type="ftr" sz="quarter" idx="11"/>
          </p:nvPr>
        </p:nvSpPr>
        <p:spPr/>
        <p:txBody>
          <a:bodyPr/>
          <a:lstStyle>
            <a:lvl1pPr>
              <a:defRPr/>
            </a:lvl1pPr>
          </a:lstStyle>
          <a:p>
            <a:endParaRPr lang="en-US" altLang="ja-JP"/>
          </a:p>
        </p:txBody>
      </p:sp>
      <p:sp>
        <p:nvSpPr>
          <p:cNvPr id="7" name="スライド番号プレースホルダー 6">
            <a:extLst>
              <a:ext uri="{FF2B5EF4-FFF2-40B4-BE49-F238E27FC236}">
                <a16:creationId xmlns:a16="http://schemas.microsoft.com/office/drawing/2014/main" id="{6F5F9669-BFDA-4F31-AB66-30E8BC3ACDBF}"/>
              </a:ext>
            </a:extLst>
          </p:cNvPr>
          <p:cNvSpPr>
            <a:spLocks noGrp="1"/>
          </p:cNvSpPr>
          <p:nvPr>
            <p:ph type="sldNum" sz="quarter" idx="12"/>
          </p:nvPr>
        </p:nvSpPr>
        <p:spPr/>
        <p:txBody>
          <a:bodyPr/>
          <a:lstStyle>
            <a:lvl1pPr>
              <a:defRPr/>
            </a:lvl1pPr>
          </a:lstStyle>
          <a:p>
            <a:fld id="{27108566-AAF1-4EC4-933E-D3861C47B035}" type="slidenum">
              <a:rPr lang="en-US" altLang="ja-JP"/>
              <a:pPr/>
              <a:t>‹#›</a:t>
            </a:fld>
            <a:endParaRPr lang="en-US" altLang="ja-JP"/>
          </a:p>
        </p:txBody>
      </p:sp>
    </p:spTree>
    <p:extLst>
      <p:ext uri="{BB962C8B-B14F-4D97-AF65-F5344CB8AC3E}">
        <p14:creationId xmlns:p14="http://schemas.microsoft.com/office/powerpoint/2010/main" val="2513338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7012CE-2BAD-448C-84DB-50C8D90D0AD4}"/>
              </a:ext>
            </a:extLst>
          </p:cNvPr>
          <p:cNvSpPr>
            <a:spLocks noGrp="1" noChangeArrowheads="1"/>
          </p:cNvSpPr>
          <p:nvPr>
            <p:ph type="title"/>
          </p:nvPr>
        </p:nvSpPr>
        <p:spPr bwMode="auto">
          <a:xfrm>
            <a:off x="255588" y="657225"/>
            <a:ext cx="8637587" cy="110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1F6A06FB-B3A3-4660-A62C-BB0887CCE6B9}"/>
              </a:ext>
            </a:extLst>
          </p:cNvPr>
          <p:cNvSpPr>
            <a:spLocks noGrp="1" noChangeArrowheads="1"/>
          </p:cNvSpPr>
          <p:nvPr>
            <p:ph type="body" idx="1"/>
          </p:nvPr>
        </p:nvSpPr>
        <p:spPr bwMode="auto">
          <a:xfrm>
            <a:off x="255588" y="1881188"/>
            <a:ext cx="8637587" cy="424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98753368-132D-4964-8576-A00C57C9A6E3}"/>
              </a:ext>
            </a:extLst>
          </p:cNvPr>
          <p:cNvSpPr>
            <a:spLocks noGrp="1" noChangeArrowheads="1"/>
          </p:cNvSpPr>
          <p:nvPr>
            <p:ph type="dt" sz="half" idx="2"/>
          </p:nvPr>
        </p:nvSpPr>
        <p:spPr bwMode="auto">
          <a:xfrm>
            <a:off x="255588" y="6642100"/>
            <a:ext cx="21336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91440" bIns="45720" numCol="1" anchor="ctr" anchorCtr="0" compatLnSpc="1">
            <a:prstTxWarp prst="textNoShape">
              <a:avLst/>
            </a:prstTxWarp>
          </a:bodyPr>
          <a:lstStyle>
            <a:lvl1pPr>
              <a:defRPr sz="1000">
                <a:solidFill>
                  <a:schemeClr val="bg1"/>
                </a:solidFill>
              </a:defRPr>
            </a:lvl1pPr>
          </a:lstStyle>
          <a:p>
            <a:endParaRPr lang="en-US" altLang="ja-JP"/>
          </a:p>
        </p:txBody>
      </p:sp>
      <p:sp>
        <p:nvSpPr>
          <p:cNvPr id="1029" name="Rectangle 5">
            <a:extLst>
              <a:ext uri="{FF2B5EF4-FFF2-40B4-BE49-F238E27FC236}">
                <a16:creationId xmlns:a16="http://schemas.microsoft.com/office/drawing/2014/main" id="{9A96BA82-9E55-4264-8D13-0F28F2BD1595}"/>
              </a:ext>
            </a:extLst>
          </p:cNvPr>
          <p:cNvSpPr>
            <a:spLocks noGrp="1" noChangeArrowheads="1"/>
          </p:cNvSpPr>
          <p:nvPr>
            <p:ph type="ftr" sz="quarter" idx="3"/>
          </p:nvPr>
        </p:nvSpPr>
        <p:spPr bwMode="auto">
          <a:xfrm>
            <a:off x="3743325" y="73025"/>
            <a:ext cx="53641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endParaRPr lang="en-US" altLang="ja-JP"/>
          </a:p>
        </p:txBody>
      </p:sp>
      <p:sp>
        <p:nvSpPr>
          <p:cNvPr id="1030" name="Rectangle 6">
            <a:extLst>
              <a:ext uri="{FF2B5EF4-FFF2-40B4-BE49-F238E27FC236}">
                <a16:creationId xmlns:a16="http://schemas.microsoft.com/office/drawing/2014/main" id="{C1D3018D-4BCE-4EAC-A6DA-1CC89258569D}"/>
              </a:ext>
            </a:extLst>
          </p:cNvPr>
          <p:cNvSpPr>
            <a:spLocks noGrp="1" noChangeArrowheads="1"/>
          </p:cNvSpPr>
          <p:nvPr>
            <p:ph type="sldNum" sz="quarter" idx="4"/>
          </p:nvPr>
        </p:nvSpPr>
        <p:spPr bwMode="auto">
          <a:xfrm>
            <a:off x="6759575" y="6642100"/>
            <a:ext cx="21336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ctr" anchorCtr="0" compatLnSpc="1">
            <a:prstTxWarp prst="textNoShape">
              <a:avLst/>
            </a:prstTxWarp>
          </a:bodyPr>
          <a:lstStyle>
            <a:lvl1pPr algn="r">
              <a:defRPr sz="1000">
                <a:solidFill>
                  <a:schemeClr val="bg1"/>
                </a:solidFill>
              </a:defRPr>
            </a:lvl1pPr>
          </a:lstStyle>
          <a:p>
            <a:fld id="{3DD53F62-5608-447B-B727-FF707C09ED6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kumimoji="1" sz="4400" kern="12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eaLnBrk="1" fontAlgn="base" hangingPunct="1">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1" fontAlgn="base" hangingPunct="1">
        <a:spcBef>
          <a:spcPct val="20000"/>
        </a:spcBef>
        <a:spcAft>
          <a:spcPct val="0"/>
        </a:spcAft>
        <a:buChar char="•"/>
        <a:defRPr kumimoji="1"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kumimoji="1"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kumimoji="1"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hit-u.ac.jp/shien/campuslife/financial.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oc.hit-u.ac.jp/info/student/chouki.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oc.hit-u.ac.jp/overview/gs/employment_dc.html" TargetMode="External"/><Relationship Id="rId2" Type="http://schemas.openxmlformats.org/officeDocument/2006/relationships/hyperlink" Target="https://www.soc.hit-u.ac.jp/overview/gs/employment_mc.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soc.hit-u.ac.jp/admission/gs/nyushi.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hyperlink" Target="https://www.soc.hit-u.ac.jp/" TargetMode="External"/><Relationship Id="rId4" Type="http://schemas.openxmlformats.org/officeDocument/2006/relationships/hyperlink" Target="mailto:info@soc.hit-u.ac.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11782B9-57B1-42D8-AAA8-7AB4ACD24963}"/>
              </a:ext>
            </a:extLst>
          </p:cNvPr>
          <p:cNvSpPr>
            <a:spLocks noGrp="1" noChangeArrowheads="1"/>
          </p:cNvSpPr>
          <p:nvPr>
            <p:ph type="ctrTitle"/>
          </p:nvPr>
        </p:nvSpPr>
        <p:spPr>
          <a:xfrm>
            <a:off x="685800" y="1988840"/>
            <a:ext cx="7772400" cy="2484537"/>
          </a:xfrm>
        </p:spPr>
        <p:txBody>
          <a:bodyPr/>
          <a:lstStyle/>
          <a:p>
            <a:r>
              <a:rPr lang="ja-JP" altLang="en-US" sz="6000" b="1" dirty="0"/>
              <a:t>社会学研究科</a:t>
            </a:r>
            <a:br>
              <a:rPr lang="en-US" altLang="ja-JP" sz="6000" b="1" dirty="0"/>
            </a:br>
            <a:r>
              <a:rPr lang="ja-JP" altLang="en-US" sz="6000" b="1" dirty="0"/>
              <a:t>入試説明会</a:t>
            </a:r>
            <a:endParaRPr lang="ja-JP" altLang="ja-JP" sz="5400" b="1" dirty="0"/>
          </a:p>
        </p:txBody>
      </p:sp>
      <p:sp>
        <p:nvSpPr>
          <p:cNvPr id="2051" name="Rectangle 3">
            <a:extLst>
              <a:ext uri="{FF2B5EF4-FFF2-40B4-BE49-F238E27FC236}">
                <a16:creationId xmlns:a16="http://schemas.microsoft.com/office/drawing/2014/main" id="{61331143-9508-44F3-8712-66D0786D5378}"/>
              </a:ext>
            </a:extLst>
          </p:cNvPr>
          <p:cNvSpPr>
            <a:spLocks noGrp="1" noChangeArrowheads="1"/>
          </p:cNvSpPr>
          <p:nvPr>
            <p:ph type="subTitle" idx="1"/>
          </p:nvPr>
        </p:nvSpPr>
        <p:spPr>
          <a:xfrm>
            <a:off x="1371600" y="4293095"/>
            <a:ext cx="6400800" cy="1356817"/>
          </a:xfrm>
        </p:spPr>
        <p:txBody>
          <a:bodyPr/>
          <a:lstStyle/>
          <a:p>
            <a:endParaRPr lang="en-US" altLang="ja-JP" sz="2800" dirty="0"/>
          </a:p>
          <a:p>
            <a:r>
              <a:rPr lang="en-US" altLang="ja-JP" sz="2800" dirty="0"/>
              <a:t>2021</a:t>
            </a:r>
            <a:r>
              <a:rPr lang="ja-JP" altLang="en-US" sz="2800" dirty="0"/>
              <a:t>年</a:t>
            </a:r>
            <a:r>
              <a:rPr lang="en-US" altLang="ja-JP" sz="2800" dirty="0"/>
              <a:t>6</a:t>
            </a:r>
            <a:r>
              <a:rPr lang="ja-JP" altLang="en-US" sz="2800" dirty="0"/>
              <a:t>月</a:t>
            </a:r>
            <a:endParaRPr lang="ja-JP" altLang="ja-JP" sz="2800" dirty="0"/>
          </a:p>
        </p:txBody>
      </p:sp>
      <p:pic>
        <p:nvPicPr>
          <p:cNvPr id="1026" name="Picture 2" descr="ラテン語さん on Twitter: &quot;一橋大学の校章に描かれているのは、ローマ神話のメルクリウスの杖です(ラテン語でcaduceusと言います)。翼が生え、蛇が巻きついています。  メルクリウスは商業の神なので、以前は東京商業学校だった一橋大学にぴったりの校章です(ちなみに&quot;C C ...">
            <a:extLst>
              <a:ext uri="{FF2B5EF4-FFF2-40B4-BE49-F238E27FC236}">
                <a16:creationId xmlns:a16="http://schemas.microsoft.com/office/drawing/2014/main" id="{56459673-27C2-462C-97FF-05A8E895E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60648"/>
            <a:ext cx="2887048" cy="1622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カリキュラムの特徴（修士）</a:t>
            </a:r>
          </a:p>
        </p:txBody>
      </p:sp>
      <p:sp>
        <p:nvSpPr>
          <p:cNvPr id="4" name="四角形: 角を丸くする 3">
            <a:extLst>
              <a:ext uri="{FF2B5EF4-FFF2-40B4-BE49-F238E27FC236}">
                <a16:creationId xmlns:a16="http://schemas.microsoft.com/office/drawing/2014/main" id="{F081D64E-1FF3-46FE-9A13-04FF10435453}"/>
              </a:ext>
            </a:extLst>
          </p:cNvPr>
          <p:cNvSpPr/>
          <p:nvPr/>
        </p:nvSpPr>
        <p:spPr>
          <a:xfrm>
            <a:off x="1259632" y="2060848"/>
            <a:ext cx="6336704" cy="936104"/>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dirty="0">
                <a:solidFill>
                  <a:schemeClr val="tx1"/>
                </a:solidFill>
              </a:rPr>
              <a:t>第一演習、第二演習</a:t>
            </a:r>
          </a:p>
        </p:txBody>
      </p:sp>
      <p:sp>
        <p:nvSpPr>
          <p:cNvPr id="5" name="四角形: 角を丸くする 4">
            <a:extLst>
              <a:ext uri="{FF2B5EF4-FFF2-40B4-BE49-F238E27FC236}">
                <a16:creationId xmlns:a16="http://schemas.microsoft.com/office/drawing/2014/main" id="{FBB01E36-7E29-4CB0-B46B-56D2927F09B1}"/>
              </a:ext>
            </a:extLst>
          </p:cNvPr>
          <p:cNvSpPr/>
          <p:nvPr/>
        </p:nvSpPr>
        <p:spPr>
          <a:xfrm>
            <a:off x="1259632" y="3212976"/>
            <a:ext cx="6336704" cy="1152128"/>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solidFill>
                  <a:schemeClr val="tx1"/>
                </a:solidFill>
              </a:rPr>
              <a:t>講義科目</a:t>
            </a:r>
            <a:endParaRPr kumimoji="1" lang="ja-JP" altLang="en-US" sz="3600" b="1" dirty="0">
              <a:solidFill>
                <a:schemeClr val="tx1"/>
              </a:solidFill>
            </a:endParaRPr>
          </a:p>
        </p:txBody>
      </p:sp>
      <p:sp>
        <p:nvSpPr>
          <p:cNvPr id="6" name="四角形: 角を丸くする 5">
            <a:extLst>
              <a:ext uri="{FF2B5EF4-FFF2-40B4-BE49-F238E27FC236}">
                <a16:creationId xmlns:a16="http://schemas.microsoft.com/office/drawing/2014/main" id="{1ED962B7-0DC1-4961-A234-37D725230C49}"/>
              </a:ext>
            </a:extLst>
          </p:cNvPr>
          <p:cNvSpPr/>
          <p:nvPr/>
        </p:nvSpPr>
        <p:spPr>
          <a:xfrm>
            <a:off x="1259632" y="4653136"/>
            <a:ext cx="6336704" cy="1728192"/>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dirty="0">
                <a:solidFill>
                  <a:schemeClr val="tx1"/>
                </a:solidFill>
              </a:rPr>
              <a:t>リサーチワークショップ（総合）</a:t>
            </a:r>
            <a:endParaRPr kumimoji="1" lang="en-US" altLang="ja-JP" sz="3600" b="1" dirty="0">
              <a:solidFill>
                <a:schemeClr val="tx1"/>
              </a:solidFill>
            </a:endParaRPr>
          </a:p>
          <a:p>
            <a:pPr algn="ctr"/>
            <a:r>
              <a:rPr lang="ja-JP" altLang="en-US" sz="3600" b="1" dirty="0">
                <a:solidFill>
                  <a:schemeClr val="tx1"/>
                </a:solidFill>
              </a:rPr>
              <a:t>修士論文中間発表会（地球）</a:t>
            </a:r>
            <a:endParaRPr kumimoji="1" lang="ja-JP" altLang="en-US" sz="3600" b="1" dirty="0">
              <a:solidFill>
                <a:schemeClr val="tx1"/>
              </a:solidFill>
            </a:endParaRPr>
          </a:p>
        </p:txBody>
      </p:sp>
    </p:spTree>
    <p:extLst>
      <p:ext uri="{BB962C8B-B14F-4D97-AF65-F5344CB8AC3E}">
        <p14:creationId xmlns:p14="http://schemas.microsoft.com/office/powerpoint/2010/main" val="95111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カリキュラムの特徴（博士）</a:t>
            </a:r>
          </a:p>
        </p:txBody>
      </p:sp>
      <p:sp>
        <p:nvSpPr>
          <p:cNvPr id="4" name="四角形: 角を丸くする 3">
            <a:extLst>
              <a:ext uri="{FF2B5EF4-FFF2-40B4-BE49-F238E27FC236}">
                <a16:creationId xmlns:a16="http://schemas.microsoft.com/office/drawing/2014/main" id="{F081D64E-1FF3-46FE-9A13-04FF10435453}"/>
              </a:ext>
            </a:extLst>
          </p:cNvPr>
          <p:cNvSpPr/>
          <p:nvPr/>
        </p:nvSpPr>
        <p:spPr>
          <a:xfrm>
            <a:off x="1259632" y="2060848"/>
            <a:ext cx="6336704" cy="936104"/>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solidFill>
                  <a:schemeClr val="tx1"/>
                </a:solidFill>
              </a:rPr>
              <a:t>講義（</a:t>
            </a:r>
            <a:r>
              <a:rPr lang="en-US" altLang="ja-JP" sz="3600" b="1" dirty="0">
                <a:solidFill>
                  <a:schemeClr val="tx1"/>
                </a:solidFill>
              </a:rPr>
              <a:t>2</a:t>
            </a:r>
            <a:r>
              <a:rPr lang="ja-JP" altLang="en-US" sz="3600" b="1" dirty="0">
                <a:solidFill>
                  <a:schemeClr val="tx1"/>
                </a:solidFill>
              </a:rPr>
              <a:t>単位以上）</a:t>
            </a:r>
            <a:endParaRPr kumimoji="1" lang="ja-JP" altLang="en-US" sz="3600" b="1" dirty="0">
              <a:solidFill>
                <a:schemeClr val="tx1"/>
              </a:solidFill>
            </a:endParaRPr>
          </a:p>
        </p:txBody>
      </p:sp>
      <p:sp>
        <p:nvSpPr>
          <p:cNvPr id="5" name="四角形: 角を丸くする 4">
            <a:extLst>
              <a:ext uri="{FF2B5EF4-FFF2-40B4-BE49-F238E27FC236}">
                <a16:creationId xmlns:a16="http://schemas.microsoft.com/office/drawing/2014/main" id="{FBB01E36-7E29-4CB0-B46B-56D2927F09B1}"/>
              </a:ext>
            </a:extLst>
          </p:cNvPr>
          <p:cNvSpPr/>
          <p:nvPr/>
        </p:nvSpPr>
        <p:spPr>
          <a:xfrm>
            <a:off x="1259632" y="3212976"/>
            <a:ext cx="6336704" cy="1152128"/>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600" b="1" dirty="0">
                <a:solidFill>
                  <a:schemeClr val="tx1"/>
                </a:solidFill>
              </a:rPr>
              <a:t>第一演習（</a:t>
            </a:r>
            <a:r>
              <a:rPr kumimoji="1" lang="en-US" altLang="ja-JP" sz="3600" b="1" dirty="0">
                <a:solidFill>
                  <a:schemeClr val="tx1"/>
                </a:solidFill>
              </a:rPr>
              <a:t>12</a:t>
            </a:r>
            <a:r>
              <a:rPr kumimoji="1" lang="ja-JP" altLang="en-US" sz="3600" b="1" dirty="0">
                <a:solidFill>
                  <a:schemeClr val="tx1"/>
                </a:solidFill>
              </a:rPr>
              <a:t>単位以上）</a:t>
            </a:r>
          </a:p>
        </p:txBody>
      </p:sp>
      <p:sp>
        <p:nvSpPr>
          <p:cNvPr id="6" name="四角形: 角を丸くする 5">
            <a:extLst>
              <a:ext uri="{FF2B5EF4-FFF2-40B4-BE49-F238E27FC236}">
                <a16:creationId xmlns:a16="http://schemas.microsoft.com/office/drawing/2014/main" id="{1ED962B7-0DC1-4961-A234-37D725230C49}"/>
              </a:ext>
            </a:extLst>
          </p:cNvPr>
          <p:cNvSpPr/>
          <p:nvPr/>
        </p:nvSpPr>
        <p:spPr>
          <a:xfrm>
            <a:off x="1259632" y="4653136"/>
            <a:ext cx="6336704" cy="1728192"/>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600" b="1" dirty="0">
                <a:solidFill>
                  <a:schemeClr val="tx1"/>
                </a:solidFill>
              </a:rPr>
              <a:t>博士論文の執筆</a:t>
            </a:r>
            <a:endParaRPr kumimoji="1" lang="en-US" altLang="ja-JP" sz="3600" b="1" dirty="0">
              <a:solidFill>
                <a:schemeClr val="tx1"/>
              </a:solidFill>
            </a:endParaRPr>
          </a:p>
        </p:txBody>
      </p:sp>
    </p:spTree>
    <p:extLst>
      <p:ext uri="{BB962C8B-B14F-4D97-AF65-F5344CB8AC3E}">
        <p14:creationId xmlns:p14="http://schemas.microsoft.com/office/powerpoint/2010/main" val="341241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カリキュラムの特徴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修士論文と博士論文</a:t>
            </a:r>
            <a:endParaRPr lang="en-US" altLang="ja-JP" b="1" u="sng" dirty="0"/>
          </a:p>
          <a:p>
            <a:pPr marL="0" indent="0">
              <a:buNone/>
            </a:pPr>
            <a:endParaRPr lang="en-US" altLang="ja-JP" b="1" dirty="0"/>
          </a:p>
          <a:p>
            <a:pPr marL="0" indent="0">
              <a:buNone/>
            </a:pPr>
            <a:r>
              <a:rPr lang="ja-JP" altLang="en-US" b="1" dirty="0"/>
              <a:t>→　社会学研究科ウェブサイト「研究・教育</a:t>
            </a:r>
            <a:endParaRPr lang="en-US" altLang="ja-JP" b="1" dirty="0"/>
          </a:p>
          <a:p>
            <a:pPr marL="0" indent="0">
              <a:buNone/>
            </a:pPr>
            <a:r>
              <a:rPr lang="ja-JP" altLang="en-US" b="1" dirty="0"/>
              <a:t>　　 活動」の修士論文一覧、博士論文一覧</a:t>
            </a:r>
            <a:endParaRPr lang="en-US" altLang="ja-JP" b="1" dirty="0"/>
          </a:p>
          <a:p>
            <a:pPr marL="0" indent="0">
              <a:buNone/>
            </a:pPr>
            <a:r>
              <a:rPr lang="ja-JP" altLang="en-US" b="1" dirty="0"/>
              <a:t>　　 を参照</a:t>
            </a:r>
          </a:p>
        </p:txBody>
      </p:sp>
    </p:spTree>
    <p:extLst>
      <p:ext uri="{BB962C8B-B14F-4D97-AF65-F5344CB8AC3E}">
        <p14:creationId xmlns:p14="http://schemas.microsoft.com/office/powerpoint/2010/main" val="1078726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カリキュラムの特徴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先端課題研究</a:t>
            </a:r>
            <a:endParaRPr lang="en-US" altLang="ja-JP" b="1" u="sng" dirty="0"/>
          </a:p>
          <a:p>
            <a:pPr marL="0" indent="0">
              <a:buNone/>
            </a:pPr>
            <a:r>
              <a:rPr lang="ja-JP" altLang="en-US" b="1" dirty="0"/>
              <a:t>　</a:t>
            </a:r>
            <a:r>
              <a:rPr lang="en-US" altLang="ja-JP" b="1" dirty="0"/>
              <a:t>―</a:t>
            </a:r>
            <a:r>
              <a:rPr lang="ja-JP" altLang="en-US" b="1" dirty="0"/>
              <a:t>　複数の教員と院生による学際的な共同</a:t>
            </a:r>
            <a:endParaRPr lang="en-US" altLang="ja-JP" b="1" dirty="0"/>
          </a:p>
          <a:p>
            <a:pPr marL="0" indent="0">
              <a:buNone/>
            </a:pPr>
            <a:r>
              <a:rPr lang="ja-JP" altLang="en-US" b="1" dirty="0"/>
              <a:t>　　　 研究プロジェクト（</a:t>
            </a:r>
            <a:r>
              <a:rPr lang="en-US" altLang="ja-JP" b="1" dirty="0"/>
              <a:t>1</a:t>
            </a:r>
            <a:r>
              <a:rPr lang="ja-JP" altLang="en-US" b="1" dirty="0"/>
              <a:t>年ごとに履修可）</a:t>
            </a:r>
            <a:endParaRPr lang="en-US" altLang="ja-JP" b="1" dirty="0"/>
          </a:p>
          <a:p>
            <a:pPr marL="0" indent="0">
              <a:buNone/>
            </a:pPr>
            <a:r>
              <a:rPr lang="ja-JP" altLang="en-US" b="1" dirty="0"/>
              <a:t>　</a:t>
            </a:r>
            <a:r>
              <a:rPr lang="en-US" altLang="ja-JP" b="1" dirty="0"/>
              <a:t>―</a:t>
            </a:r>
            <a:r>
              <a:rPr lang="ja-JP" altLang="en-US" b="1" dirty="0"/>
              <a:t>　外部からのスピーカー、教員・院生の</a:t>
            </a:r>
            <a:endParaRPr lang="en-US" altLang="ja-JP" b="1" dirty="0"/>
          </a:p>
          <a:p>
            <a:pPr marL="0" indent="0">
              <a:buNone/>
            </a:pPr>
            <a:r>
              <a:rPr lang="ja-JP" altLang="en-US" b="1" dirty="0"/>
              <a:t>　　　 研究発表など</a:t>
            </a:r>
            <a:endParaRPr lang="en-US" altLang="ja-JP" b="1" dirty="0"/>
          </a:p>
          <a:p>
            <a:pPr marL="0" indent="0">
              <a:buNone/>
            </a:pPr>
            <a:r>
              <a:rPr lang="ja-JP" altLang="en-US" b="1" dirty="0"/>
              <a:t>　</a:t>
            </a:r>
            <a:r>
              <a:rPr lang="en-US" altLang="ja-JP" b="1" dirty="0"/>
              <a:t>―</a:t>
            </a:r>
            <a:r>
              <a:rPr lang="ja-JP" altLang="en-US" b="1" dirty="0"/>
              <a:t>　</a:t>
            </a:r>
            <a:r>
              <a:rPr lang="en-US" altLang="ja-JP" b="1" dirty="0"/>
              <a:t>3</a:t>
            </a:r>
            <a:r>
              <a:rPr lang="ja-JP" altLang="en-US" b="1" dirty="0"/>
              <a:t>年間の研究成果を外部に公表</a:t>
            </a:r>
            <a:endParaRPr lang="en-US" altLang="ja-JP" b="1" dirty="0"/>
          </a:p>
          <a:p>
            <a:pPr marL="0" indent="0">
              <a:buNone/>
            </a:pPr>
            <a:endParaRPr kumimoji="1" lang="ja-JP" altLang="en-US" b="1" dirty="0"/>
          </a:p>
        </p:txBody>
      </p:sp>
    </p:spTree>
    <p:extLst>
      <p:ext uri="{BB962C8B-B14F-4D97-AF65-F5344CB8AC3E}">
        <p14:creationId xmlns:p14="http://schemas.microsoft.com/office/powerpoint/2010/main" val="176733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カリキュラムの特徴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高度職業人養成科目</a:t>
            </a:r>
            <a:endParaRPr lang="en-US" altLang="ja-JP" b="1" u="sng" dirty="0"/>
          </a:p>
          <a:p>
            <a:pPr marL="0" indent="0">
              <a:buNone/>
            </a:pPr>
            <a:r>
              <a:rPr lang="ja-JP" altLang="en-US" b="1" dirty="0"/>
              <a:t>　</a:t>
            </a:r>
            <a:r>
              <a:rPr lang="en-US" altLang="ja-JP" b="1" dirty="0"/>
              <a:t>(1)</a:t>
            </a:r>
            <a:r>
              <a:rPr lang="ja-JP" altLang="en-US" b="1" dirty="0"/>
              <a:t>発信英語力</a:t>
            </a:r>
            <a:endParaRPr lang="en-US" altLang="ja-JP" b="1" dirty="0"/>
          </a:p>
          <a:p>
            <a:pPr marL="0" indent="0">
              <a:buNone/>
            </a:pPr>
            <a:r>
              <a:rPr kumimoji="1" lang="ja-JP" altLang="en-US" b="1" dirty="0"/>
              <a:t>　　　　英語による学術的発信力の強化</a:t>
            </a:r>
            <a:endParaRPr kumimoji="1" lang="en-US" altLang="ja-JP" b="1" dirty="0"/>
          </a:p>
          <a:p>
            <a:pPr marL="0" indent="0">
              <a:buNone/>
            </a:pPr>
            <a:r>
              <a:rPr lang="ja-JP" altLang="en-US" b="1" dirty="0"/>
              <a:t>　</a:t>
            </a:r>
            <a:r>
              <a:rPr lang="en-US" altLang="ja-JP" b="1" dirty="0"/>
              <a:t>(2)</a:t>
            </a:r>
            <a:r>
              <a:rPr lang="ja-JP" altLang="en-US" b="1" dirty="0"/>
              <a:t>アーカイヴズ・カレッジ</a:t>
            </a:r>
            <a:endParaRPr lang="en-US" altLang="ja-JP" b="1" dirty="0"/>
          </a:p>
          <a:p>
            <a:pPr marL="0" indent="0">
              <a:buNone/>
            </a:pPr>
            <a:r>
              <a:rPr lang="ja-JP" altLang="en-US" b="1" dirty="0"/>
              <a:t>　　　　史資料の保存・利用に関する専門知識</a:t>
            </a:r>
            <a:endParaRPr lang="en-US" altLang="ja-JP" b="1" dirty="0"/>
          </a:p>
          <a:p>
            <a:pPr marL="0" indent="0">
              <a:buNone/>
            </a:pPr>
            <a:r>
              <a:rPr lang="ja-JP" altLang="en-US" b="1" dirty="0"/>
              <a:t>　　　　の習得、アーキビスト関係の資格取得</a:t>
            </a:r>
            <a:endParaRPr lang="en-US" altLang="ja-JP" b="1" dirty="0"/>
          </a:p>
          <a:p>
            <a:pPr marL="0" indent="0">
              <a:buNone/>
            </a:pPr>
            <a:endParaRPr kumimoji="1" lang="ja-JP" altLang="en-US" b="1" dirty="0"/>
          </a:p>
        </p:txBody>
      </p:sp>
    </p:spTree>
    <p:extLst>
      <p:ext uri="{BB962C8B-B14F-4D97-AF65-F5344CB8AC3E}">
        <p14:creationId xmlns:p14="http://schemas.microsoft.com/office/powerpoint/2010/main" val="179725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カリキュラムの特徴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高度職業人養成科目</a:t>
            </a:r>
            <a:endParaRPr lang="en-US" altLang="ja-JP" b="1" u="sng" dirty="0"/>
          </a:p>
          <a:p>
            <a:pPr marL="0" indent="0">
              <a:buNone/>
            </a:pPr>
            <a:r>
              <a:rPr lang="ja-JP" altLang="en-US" b="1" dirty="0"/>
              <a:t>　</a:t>
            </a:r>
            <a:r>
              <a:rPr lang="en-US" altLang="ja-JP" b="1" dirty="0"/>
              <a:t>(3)</a:t>
            </a:r>
            <a:r>
              <a:rPr lang="ja-JP" altLang="en-US" b="1" dirty="0"/>
              <a:t>ティーチング・フェロー・プログラム</a:t>
            </a:r>
            <a:endParaRPr lang="en-US" altLang="ja-JP" b="1" dirty="0"/>
          </a:p>
          <a:p>
            <a:pPr marL="0" indent="0">
              <a:buNone/>
            </a:pPr>
            <a:r>
              <a:rPr kumimoji="1" lang="ja-JP" altLang="en-US" b="1" dirty="0"/>
              <a:t>　　　　大学教員としての教育能力の養成、</a:t>
            </a:r>
            <a:endParaRPr kumimoji="1" lang="en-US" altLang="ja-JP" b="1" dirty="0"/>
          </a:p>
          <a:p>
            <a:pPr marL="0" indent="0">
              <a:buNone/>
            </a:pPr>
            <a:r>
              <a:rPr lang="ja-JP" altLang="en-US" b="1" dirty="0"/>
              <a:t>　　　　受講生には「</a:t>
            </a:r>
            <a:r>
              <a:rPr lang="en-US" altLang="ja-JP" b="1" dirty="0"/>
              <a:t>TF</a:t>
            </a:r>
            <a:r>
              <a:rPr lang="ja-JP" altLang="en-US" b="1" dirty="0"/>
              <a:t>ディプロマ」を授与</a:t>
            </a:r>
            <a:endParaRPr lang="en-US" altLang="ja-JP" b="1" dirty="0"/>
          </a:p>
          <a:p>
            <a:pPr marL="0" indent="0">
              <a:buNone/>
            </a:pPr>
            <a:endParaRPr kumimoji="1" lang="en-US" altLang="ja-JP" b="1" dirty="0"/>
          </a:p>
          <a:p>
            <a:pPr marL="0" indent="0">
              <a:buNone/>
            </a:pPr>
            <a:r>
              <a:rPr lang="ja-JP" altLang="en-US" b="1"/>
              <a:t>　その他インターンシップなど</a:t>
            </a:r>
            <a:endParaRPr kumimoji="1" lang="ja-JP" altLang="en-US" b="1" dirty="0"/>
          </a:p>
        </p:txBody>
      </p:sp>
    </p:spTree>
    <p:extLst>
      <p:ext uri="{BB962C8B-B14F-4D97-AF65-F5344CB8AC3E}">
        <p14:creationId xmlns:p14="http://schemas.microsoft.com/office/powerpoint/2010/main" val="2802311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カリキュラムの特徴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lnSpcReduction="10000"/>
          </a:bodyPr>
          <a:lstStyle/>
          <a:p>
            <a:pPr marL="0" indent="0">
              <a:buNone/>
            </a:pPr>
            <a:r>
              <a:rPr lang="ja-JP" altLang="en-US" b="1" u="sng" dirty="0"/>
              <a:t>取得可能な資格の例</a:t>
            </a:r>
            <a:endParaRPr lang="en-US" altLang="ja-JP" b="1" u="sng" dirty="0"/>
          </a:p>
          <a:p>
            <a:pPr marL="0" indent="0">
              <a:buNone/>
            </a:pPr>
            <a:r>
              <a:rPr lang="ja-JP" altLang="en-US" b="1" dirty="0"/>
              <a:t>　</a:t>
            </a:r>
            <a:r>
              <a:rPr lang="en-US" altLang="ja-JP" b="1" dirty="0"/>
              <a:t>(1)</a:t>
            </a:r>
            <a:r>
              <a:rPr lang="ja-JP" altLang="en-US" b="1" dirty="0"/>
              <a:t>教員免許</a:t>
            </a:r>
          </a:p>
          <a:p>
            <a:pPr marL="0" indent="0">
              <a:buNone/>
            </a:pPr>
            <a:r>
              <a:rPr lang="ja-JP" altLang="en-US" b="1" dirty="0"/>
              <a:t>　　　　中学校専修（社会）</a:t>
            </a:r>
          </a:p>
          <a:p>
            <a:pPr marL="0" indent="0">
              <a:buNone/>
            </a:pPr>
            <a:r>
              <a:rPr lang="ja-JP" altLang="en-US" b="1" dirty="0"/>
              <a:t>　　　　高等学校専修（公民）</a:t>
            </a:r>
          </a:p>
          <a:p>
            <a:pPr marL="0" indent="0">
              <a:buNone/>
            </a:pPr>
            <a:r>
              <a:rPr lang="ja-JP" altLang="en-US" b="1" dirty="0"/>
              <a:t>　　　　高等学校専修（地理歴史）</a:t>
            </a:r>
          </a:p>
          <a:p>
            <a:pPr marL="0" indent="0">
              <a:buNone/>
            </a:pPr>
            <a:r>
              <a:rPr lang="ja-JP" altLang="en-US" b="1" dirty="0"/>
              <a:t>　</a:t>
            </a:r>
            <a:r>
              <a:rPr lang="en-US" altLang="ja-JP" b="1" dirty="0"/>
              <a:t>(2)</a:t>
            </a:r>
            <a:r>
              <a:rPr lang="ja-JP" altLang="en-US" b="1" dirty="0"/>
              <a:t>専門社会調査士、社会調査士</a:t>
            </a:r>
          </a:p>
          <a:p>
            <a:pPr marL="0" indent="0">
              <a:buNone/>
            </a:pPr>
            <a:r>
              <a:rPr lang="ja-JP" altLang="en-US" b="1" dirty="0"/>
              <a:t>　</a:t>
            </a:r>
            <a:r>
              <a:rPr lang="en-US" altLang="ja-JP" b="1" dirty="0"/>
              <a:t>(3)</a:t>
            </a:r>
            <a:r>
              <a:rPr lang="ja-JP" altLang="en-US" b="1" dirty="0"/>
              <a:t>学芸員（言語社会研究科で開講）</a:t>
            </a:r>
          </a:p>
        </p:txBody>
      </p:sp>
    </p:spTree>
    <p:extLst>
      <p:ext uri="{BB962C8B-B14F-4D97-AF65-F5344CB8AC3E}">
        <p14:creationId xmlns:p14="http://schemas.microsoft.com/office/powerpoint/2010/main" val="252919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679367-C8BD-4803-9B6D-50FB80C47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0788"/>
            <a:ext cx="9144000" cy="3816424"/>
          </a:xfrm>
          <a:prstGeom prst="rect">
            <a:avLst/>
          </a:prstGeom>
        </p:spPr>
      </p:pic>
    </p:spTree>
    <p:extLst>
      <p:ext uri="{BB962C8B-B14F-4D97-AF65-F5344CB8AC3E}">
        <p14:creationId xmlns:p14="http://schemas.microsoft.com/office/powerpoint/2010/main" val="2013768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多様な研究活動</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紀要</a:t>
            </a:r>
            <a:r>
              <a:rPr lang="en-US" altLang="ja-JP" b="1" u="sng" dirty="0"/>
              <a:t>『</a:t>
            </a:r>
            <a:r>
              <a:rPr lang="ja-JP" altLang="en-US" b="1" u="sng" dirty="0"/>
              <a:t>一橋社会科学</a:t>
            </a:r>
            <a:r>
              <a:rPr lang="en-US" altLang="ja-JP" b="1" u="sng" dirty="0"/>
              <a:t>』</a:t>
            </a:r>
          </a:p>
          <a:p>
            <a:pPr marL="0" indent="0">
              <a:buNone/>
            </a:pPr>
            <a:r>
              <a:rPr lang="ja-JP" altLang="en-US" b="1" dirty="0"/>
              <a:t>　</a:t>
            </a:r>
            <a:r>
              <a:rPr lang="en-US" altLang="ja-JP" b="1" dirty="0"/>
              <a:t>―</a:t>
            </a:r>
            <a:r>
              <a:rPr lang="ja-JP" altLang="en-US" b="1" dirty="0"/>
              <a:t>　匿名の査読者による厳格な</a:t>
            </a:r>
            <a:endParaRPr lang="en-US" altLang="ja-JP" b="1" dirty="0"/>
          </a:p>
          <a:p>
            <a:pPr marL="0" indent="0">
              <a:buNone/>
            </a:pPr>
            <a:r>
              <a:rPr lang="ja-JP" altLang="en-US" b="1" dirty="0"/>
              <a:t>　　　 査読と審査</a:t>
            </a:r>
            <a:endParaRPr lang="en-US" altLang="ja-JP" b="1" dirty="0"/>
          </a:p>
          <a:p>
            <a:pPr marL="0" indent="0">
              <a:buNone/>
            </a:pPr>
            <a:r>
              <a:rPr lang="ja-JP" altLang="en-US" b="1" dirty="0"/>
              <a:t>　</a:t>
            </a:r>
            <a:r>
              <a:rPr lang="en-US" altLang="ja-JP" b="1" dirty="0"/>
              <a:t>―</a:t>
            </a:r>
            <a:r>
              <a:rPr lang="ja-JP" altLang="en-US" b="1" dirty="0"/>
              <a:t>　大学院生による投稿も可能</a:t>
            </a:r>
            <a:endParaRPr lang="en-US" altLang="ja-JP" b="1" dirty="0"/>
          </a:p>
          <a:p>
            <a:pPr marL="0" indent="0">
              <a:buNone/>
            </a:pPr>
            <a:endParaRPr lang="en-US" altLang="ja-JP" b="1" dirty="0"/>
          </a:p>
        </p:txBody>
      </p:sp>
      <p:pic>
        <p:nvPicPr>
          <p:cNvPr id="2050" name="Picture 2">
            <a:extLst>
              <a:ext uri="{FF2B5EF4-FFF2-40B4-BE49-F238E27FC236}">
                <a16:creationId xmlns:a16="http://schemas.microsoft.com/office/drawing/2014/main" id="{1774D021-A5DB-4DFD-B0E2-8B692FB59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3368799"/>
            <a:ext cx="1995045"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93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多様な研究活動</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社研セミナー</a:t>
            </a:r>
            <a:endParaRPr lang="en-US" altLang="ja-JP" b="1" u="sng" dirty="0"/>
          </a:p>
          <a:p>
            <a:pPr marL="0" indent="0">
              <a:buNone/>
            </a:pPr>
            <a:r>
              <a:rPr lang="ja-JP" altLang="en-US" b="1" dirty="0"/>
              <a:t>　</a:t>
            </a:r>
            <a:r>
              <a:rPr lang="en-US" altLang="ja-JP" b="1" dirty="0"/>
              <a:t>―</a:t>
            </a:r>
            <a:r>
              <a:rPr lang="ja-JP" altLang="en-US" b="1" dirty="0"/>
              <a:t>　社会科学研究科内で開催される研究会、</a:t>
            </a:r>
            <a:endParaRPr lang="en-US" altLang="ja-JP" b="1" dirty="0"/>
          </a:p>
          <a:p>
            <a:pPr marL="0" indent="0">
              <a:buNone/>
            </a:pPr>
            <a:r>
              <a:rPr lang="ja-JP" altLang="en-US" b="1" dirty="0"/>
              <a:t>　　　 セミナーなどは、原則として事前連絡</a:t>
            </a:r>
            <a:endParaRPr lang="en-US" altLang="ja-JP" b="1" dirty="0"/>
          </a:p>
          <a:p>
            <a:pPr marL="0" indent="0">
              <a:buNone/>
            </a:pPr>
            <a:r>
              <a:rPr lang="ja-JP" altLang="en-US" b="1" dirty="0"/>
              <a:t>　　　 なしに聴講可能</a:t>
            </a:r>
            <a:endParaRPr lang="en-US" altLang="ja-JP" b="1" dirty="0"/>
          </a:p>
        </p:txBody>
      </p:sp>
    </p:spTree>
    <p:extLst>
      <p:ext uri="{BB962C8B-B14F-4D97-AF65-F5344CB8AC3E}">
        <p14:creationId xmlns:p14="http://schemas.microsoft.com/office/powerpoint/2010/main" val="220689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899592" y="1268760"/>
            <a:ext cx="7993583" cy="4857403"/>
          </a:xfrm>
        </p:spPr>
        <p:txBody>
          <a:bodyPr>
            <a:normAutofit/>
          </a:bodyPr>
          <a:lstStyle/>
          <a:p>
            <a:pPr marL="0" indent="0">
              <a:buNone/>
            </a:pPr>
            <a:r>
              <a:rPr kumimoji="1" lang="ja-JP" altLang="en-US" sz="3600" b="1" dirty="0"/>
              <a:t>　１　社会学研究科の紹介</a:t>
            </a:r>
            <a:endParaRPr kumimoji="1" lang="en-US" altLang="ja-JP" sz="3600" b="1" dirty="0"/>
          </a:p>
          <a:p>
            <a:pPr marL="0" indent="0">
              <a:buNone/>
            </a:pPr>
            <a:endParaRPr lang="en-US" altLang="ja-JP" sz="1600" b="1" dirty="0"/>
          </a:p>
          <a:p>
            <a:pPr marL="0" indent="0">
              <a:buNone/>
            </a:pPr>
            <a:r>
              <a:rPr lang="ja-JP" altLang="en-US" b="1" dirty="0"/>
              <a:t>　　　　　・社会学研究科の概要</a:t>
            </a:r>
            <a:endParaRPr lang="en-US" altLang="ja-JP" b="1" dirty="0"/>
          </a:p>
          <a:p>
            <a:pPr marL="0" indent="0">
              <a:buNone/>
            </a:pPr>
            <a:r>
              <a:rPr lang="ja-JP" altLang="en-US" b="1" dirty="0"/>
              <a:t>　　　　　・カリキュラムの特徴</a:t>
            </a:r>
            <a:endParaRPr lang="en-US" altLang="ja-JP" b="1" dirty="0"/>
          </a:p>
          <a:p>
            <a:pPr marL="0" indent="0">
              <a:buNone/>
            </a:pPr>
            <a:r>
              <a:rPr lang="ja-JP" altLang="en-US" b="1" dirty="0"/>
              <a:t>　　　　　・進路について</a:t>
            </a:r>
            <a:endParaRPr lang="en-US" altLang="ja-JP" b="1" dirty="0"/>
          </a:p>
          <a:p>
            <a:pPr marL="0" indent="0">
              <a:buNone/>
            </a:pPr>
            <a:endParaRPr lang="en-US" altLang="ja-JP" sz="2000" b="1" dirty="0"/>
          </a:p>
          <a:p>
            <a:pPr marL="0" indent="0">
              <a:buNone/>
            </a:pPr>
            <a:r>
              <a:rPr lang="ja-JP" altLang="en-US" sz="3600" b="1" dirty="0"/>
              <a:t>　２　入学試験について</a:t>
            </a:r>
            <a:endParaRPr lang="en-US" altLang="ja-JP" sz="3600" b="1" dirty="0"/>
          </a:p>
          <a:p>
            <a:pPr marL="0" indent="0">
              <a:buNone/>
            </a:pPr>
            <a:endParaRPr kumimoji="1" lang="ja-JP" altLang="en-US" b="1" dirty="0"/>
          </a:p>
        </p:txBody>
      </p:sp>
      <p:sp>
        <p:nvSpPr>
          <p:cNvPr id="5" name="タイトル 4">
            <a:extLst>
              <a:ext uri="{FF2B5EF4-FFF2-40B4-BE49-F238E27FC236}">
                <a16:creationId xmlns:a16="http://schemas.microsoft.com/office/drawing/2014/main" id="{E80B1D79-AEEB-409D-8805-F1F48303057D}"/>
              </a:ext>
            </a:extLst>
          </p:cNvPr>
          <p:cNvSpPr>
            <a:spLocks noGrp="1"/>
          </p:cNvSpPr>
          <p:nvPr>
            <p:ph type="title"/>
          </p:nvPr>
        </p:nvSpPr>
        <p:spPr/>
        <p:txBody>
          <a:bodyPr/>
          <a:lstStyle/>
          <a:p>
            <a:r>
              <a:rPr kumimoji="1" lang="ja-JP" altLang="en-US" dirty="0"/>
              <a:t>　　</a:t>
            </a:r>
          </a:p>
        </p:txBody>
      </p:sp>
    </p:spTree>
    <p:extLst>
      <p:ext uri="{BB962C8B-B14F-4D97-AF65-F5344CB8AC3E}">
        <p14:creationId xmlns:p14="http://schemas.microsoft.com/office/powerpoint/2010/main" val="3760906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多様な研究活動</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endParaRPr lang="en-US" altLang="ja-JP" b="1" dirty="0"/>
          </a:p>
        </p:txBody>
      </p:sp>
      <p:pic>
        <p:nvPicPr>
          <p:cNvPr id="5" name="図 4">
            <a:extLst>
              <a:ext uri="{FF2B5EF4-FFF2-40B4-BE49-F238E27FC236}">
                <a16:creationId xmlns:a16="http://schemas.microsoft.com/office/drawing/2014/main" id="{F105F838-5560-43CC-A2A5-D36381375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8357461" cy="6858000"/>
          </a:xfrm>
          <a:prstGeom prst="rect">
            <a:avLst/>
          </a:prstGeom>
        </p:spPr>
      </p:pic>
    </p:spTree>
    <p:extLst>
      <p:ext uri="{BB962C8B-B14F-4D97-AF65-F5344CB8AC3E}">
        <p14:creationId xmlns:p14="http://schemas.microsoft.com/office/powerpoint/2010/main" val="143159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多様な研究活動</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研究プロジェクト</a:t>
            </a:r>
            <a:endParaRPr lang="en-US" altLang="ja-JP" b="1" u="sng" dirty="0"/>
          </a:p>
          <a:p>
            <a:pPr marL="0" indent="0">
              <a:buNone/>
            </a:pPr>
            <a:r>
              <a:rPr lang="ja-JP" altLang="en-US" b="1" dirty="0"/>
              <a:t>　</a:t>
            </a:r>
            <a:r>
              <a:rPr lang="en-US" altLang="ja-JP" b="1" dirty="0"/>
              <a:t>―</a:t>
            </a:r>
            <a:r>
              <a:rPr lang="ja-JP" altLang="en-US" b="1" dirty="0"/>
              <a:t>　各教員が外部資金を取って従事している</a:t>
            </a:r>
            <a:endParaRPr lang="en-US" altLang="ja-JP" b="1" dirty="0"/>
          </a:p>
          <a:p>
            <a:pPr marL="0" indent="0">
              <a:buNone/>
            </a:pPr>
            <a:r>
              <a:rPr lang="ja-JP" altLang="en-US" b="1" dirty="0"/>
              <a:t>　　　 研究プロジェクト</a:t>
            </a:r>
            <a:endParaRPr lang="en-US" altLang="ja-JP" b="1" dirty="0"/>
          </a:p>
        </p:txBody>
      </p:sp>
    </p:spTree>
    <p:extLst>
      <p:ext uri="{BB962C8B-B14F-4D97-AF65-F5344CB8AC3E}">
        <p14:creationId xmlns:p14="http://schemas.microsoft.com/office/powerpoint/2010/main" val="121824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大学院生向けの施設、支援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マーキュリータワー</a:t>
            </a:r>
            <a:endParaRPr lang="en-US" altLang="ja-JP" b="1" u="sng" dirty="0"/>
          </a:p>
          <a:p>
            <a:pPr marL="0" indent="0">
              <a:buNone/>
            </a:pPr>
            <a:r>
              <a:rPr lang="ja-JP" altLang="en-US" b="1" dirty="0"/>
              <a:t>　</a:t>
            </a:r>
            <a:r>
              <a:rPr lang="en-US" altLang="ja-JP" b="1" dirty="0"/>
              <a:t>―</a:t>
            </a:r>
            <a:r>
              <a:rPr lang="ja-JP" altLang="en-US" b="1" dirty="0"/>
              <a:t>　</a:t>
            </a:r>
            <a:r>
              <a:rPr lang="en-US" altLang="ja-JP" b="1" dirty="0"/>
              <a:t>24</a:t>
            </a:r>
            <a:r>
              <a:rPr lang="ja-JP" altLang="en-US" b="1" dirty="0"/>
              <a:t>時間開放</a:t>
            </a:r>
            <a:endParaRPr lang="en-US" altLang="ja-JP" b="1" dirty="0"/>
          </a:p>
          <a:p>
            <a:pPr marL="0" indent="0">
              <a:buNone/>
            </a:pPr>
            <a:r>
              <a:rPr lang="ja-JP" altLang="en-US" b="1" dirty="0"/>
              <a:t>　</a:t>
            </a:r>
            <a:r>
              <a:rPr lang="en-US" altLang="ja-JP" b="1" dirty="0"/>
              <a:t>―</a:t>
            </a:r>
            <a:r>
              <a:rPr lang="ja-JP" altLang="en-US" b="1" dirty="0"/>
              <a:t>　院生用のオープンキャレルと</a:t>
            </a:r>
            <a:endParaRPr lang="en-US" altLang="ja-JP" b="1" dirty="0"/>
          </a:p>
          <a:p>
            <a:pPr marL="0" indent="0">
              <a:buNone/>
            </a:pPr>
            <a:r>
              <a:rPr lang="ja-JP" altLang="en-US" b="1" dirty="0"/>
              <a:t>　　　 共同研究室</a:t>
            </a:r>
            <a:endParaRPr lang="en-US" altLang="ja-JP" b="1" dirty="0"/>
          </a:p>
        </p:txBody>
      </p:sp>
      <p:pic>
        <p:nvPicPr>
          <p:cNvPr id="3074" name="Picture 2" descr="マーキュリータワー">
            <a:extLst>
              <a:ext uri="{FF2B5EF4-FFF2-40B4-BE49-F238E27FC236}">
                <a16:creationId xmlns:a16="http://schemas.microsoft.com/office/drawing/2014/main" id="{BC721A60-5B07-4BD5-8400-4580B6B11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228060"/>
            <a:ext cx="3052515" cy="208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519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大学院生向けの施設、支援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経済的支援</a:t>
            </a:r>
            <a:endParaRPr lang="en-US" altLang="ja-JP" b="1" u="sng" dirty="0"/>
          </a:p>
          <a:p>
            <a:pPr marL="0" indent="0">
              <a:buNone/>
            </a:pPr>
            <a:r>
              <a:rPr lang="ja-JP" altLang="en-US" sz="2400" b="1" dirty="0"/>
              <a:t>→　</a:t>
            </a:r>
            <a:r>
              <a:rPr lang="en-US" altLang="ja-JP" sz="2000" b="1" dirty="0">
                <a:hlinkClick r:id="rId2"/>
              </a:rPr>
              <a:t>http://www.hit-u.ac.jp/shien/campuslife/financial.html</a:t>
            </a:r>
            <a:endParaRPr lang="en-US" altLang="ja-JP" sz="2000" b="1" dirty="0"/>
          </a:p>
          <a:p>
            <a:pPr marL="0" indent="0">
              <a:buNone/>
            </a:pPr>
            <a:endParaRPr lang="en-US" altLang="ja-JP" sz="2400" b="1" dirty="0"/>
          </a:p>
        </p:txBody>
      </p:sp>
      <p:pic>
        <p:nvPicPr>
          <p:cNvPr id="5" name="図 4">
            <a:extLst>
              <a:ext uri="{FF2B5EF4-FFF2-40B4-BE49-F238E27FC236}">
                <a16:creationId xmlns:a16="http://schemas.microsoft.com/office/drawing/2014/main" id="{D52B392D-4B87-44F8-A1D0-2220BB35A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3140968"/>
            <a:ext cx="5868144" cy="3420982"/>
          </a:xfrm>
          <a:prstGeom prst="rect">
            <a:avLst/>
          </a:prstGeom>
        </p:spPr>
      </p:pic>
    </p:spTree>
    <p:extLst>
      <p:ext uri="{BB962C8B-B14F-4D97-AF65-F5344CB8AC3E}">
        <p14:creationId xmlns:p14="http://schemas.microsoft.com/office/powerpoint/2010/main" val="1229068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大学院生向けの施設、支援</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536504"/>
          </a:xfrm>
        </p:spPr>
        <p:txBody>
          <a:bodyPr>
            <a:normAutofit fontScale="92500"/>
          </a:bodyPr>
          <a:lstStyle/>
          <a:p>
            <a:pPr marL="0" indent="0">
              <a:buNone/>
            </a:pPr>
            <a:r>
              <a:rPr lang="ja-JP" altLang="en-US" b="1" u="sng" dirty="0"/>
              <a:t>長期履修制度</a:t>
            </a:r>
            <a:endParaRPr lang="en-US" altLang="ja-JP" b="1" u="sng" dirty="0"/>
          </a:p>
          <a:p>
            <a:pPr marL="0" indent="0">
              <a:buNone/>
            </a:pPr>
            <a:r>
              <a:rPr lang="ja-JP" altLang="en-US" b="1" dirty="0"/>
              <a:t>　</a:t>
            </a:r>
            <a:r>
              <a:rPr lang="en-US" altLang="ja-JP" b="1" dirty="0"/>
              <a:t>―</a:t>
            </a:r>
            <a:r>
              <a:rPr lang="ja-JP" altLang="en-US" b="1" dirty="0"/>
              <a:t>　職業を有する等で学修時間が限られる</a:t>
            </a:r>
            <a:endParaRPr lang="en-US" altLang="ja-JP" b="1" dirty="0"/>
          </a:p>
          <a:p>
            <a:pPr marL="0" indent="0">
              <a:buNone/>
            </a:pPr>
            <a:r>
              <a:rPr lang="ja-JP" altLang="en-US" b="1" dirty="0"/>
              <a:t>　　　 学生が対象</a:t>
            </a:r>
            <a:endParaRPr lang="en-US" altLang="ja-JP" b="1" dirty="0"/>
          </a:p>
          <a:p>
            <a:pPr marL="0" indent="0">
              <a:buNone/>
            </a:pPr>
            <a:endParaRPr lang="en-US" altLang="ja-JP" b="1" dirty="0"/>
          </a:p>
          <a:p>
            <a:pPr marL="0" indent="0">
              <a:buNone/>
            </a:pPr>
            <a:endParaRPr lang="en-US" altLang="ja-JP" sz="2600" b="1" dirty="0"/>
          </a:p>
          <a:p>
            <a:pPr marL="0" indent="0">
              <a:buNone/>
            </a:pPr>
            <a:endParaRPr lang="fr-FR" altLang="ja-JP" sz="2600" b="1" dirty="0"/>
          </a:p>
          <a:p>
            <a:pPr marL="0" indent="0">
              <a:buNone/>
            </a:pPr>
            <a:endParaRPr lang="fr-FR" altLang="ja-JP" sz="2600" b="1" dirty="0"/>
          </a:p>
          <a:p>
            <a:pPr marL="0" indent="0">
              <a:buNone/>
            </a:pPr>
            <a:r>
              <a:rPr lang="ja-JP" altLang="en-US" sz="2600" b="1" dirty="0"/>
              <a:t>→　</a:t>
            </a:r>
            <a:r>
              <a:rPr lang="fr-FR" altLang="ja-JP" sz="2600" b="1" dirty="0">
                <a:hlinkClick r:id="rId2"/>
              </a:rPr>
              <a:t>https://www.soc.hit-u.ac.jp/info/student/chouki.html</a:t>
            </a:r>
            <a:endParaRPr lang="fr-FR" altLang="ja-JP" sz="2600" b="1" dirty="0"/>
          </a:p>
          <a:p>
            <a:pPr marL="0" indent="0">
              <a:buNone/>
            </a:pPr>
            <a:r>
              <a:rPr lang="ja-JP" altLang="en-US" sz="2600" b="1" dirty="0"/>
              <a:t>　</a:t>
            </a:r>
            <a:endParaRPr lang="en-US" altLang="ja-JP" sz="2600" b="1" dirty="0"/>
          </a:p>
        </p:txBody>
      </p:sp>
      <p:pic>
        <p:nvPicPr>
          <p:cNvPr id="5" name="図 4">
            <a:extLst>
              <a:ext uri="{FF2B5EF4-FFF2-40B4-BE49-F238E27FC236}">
                <a16:creationId xmlns:a16="http://schemas.microsoft.com/office/drawing/2014/main" id="{42A6EEDE-1E70-4DD5-9985-1FD1EE42A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27" y="3718451"/>
            <a:ext cx="8734452" cy="1639751"/>
          </a:xfrm>
          <a:prstGeom prst="rect">
            <a:avLst/>
          </a:prstGeom>
        </p:spPr>
      </p:pic>
    </p:spTree>
    <p:extLst>
      <p:ext uri="{BB962C8B-B14F-4D97-AF65-F5344CB8AC3E}">
        <p14:creationId xmlns:p14="http://schemas.microsoft.com/office/powerpoint/2010/main" val="3109957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修了後の進路</a:t>
            </a:r>
          </a:p>
        </p:txBody>
      </p:sp>
      <p:pic>
        <p:nvPicPr>
          <p:cNvPr id="5" name="コンテンツ プレースホルダー 4">
            <a:extLst>
              <a:ext uri="{FF2B5EF4-FFF2-40B4-BE49-F238E27FC236}">
                <a16:creationId xmlns:a16="http://schemas.microsoft.com/office/drawing/2014/main" id="{86EE4013-14DA-4EB8-8AD6-2C95F1A7E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1580" y="1729095"/>
            <a:ext cx="7560840" cy="4787374"/>
          </a:xfrm>
        </p:spPr>
      </p:pic>
    </p:spTree>
    <p:extLst>
      <p:ext uri="{BB962C8B-B14F-4D97-AF65-F5344CB8AC3E}">
        <p14:creationId xmlns:p14="http://schemas.microsoft.com/office/powerpoint/2010/main" val="3784921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7652C35-D197-468E-AAB3-BC50A5D497ED}"/>
              </a:ext>
            </a:extLst>
          </p:cNvPr>
          <p:cNvPicPr>
            <a:picLocks noChangeAspect="1"/>
          </p:cNvPicPr>
          <p:nvPr/>
        </p:nvPicPr>
        <p:blipFill>
          <a:blip r:embed="rId3"/>
          <a:stretch>
            <a:fillRect/>
          </a:stretch>
        </p:blipFill>
        <p:spPr>
          <a:xfrm>
            <a:off x="575556" y="123541"/>
            <a:ext cx="7992888" cy="6689835"/>
          </a:xfrm>
          <a:prstGeom prst="rect">
            <a:avLst/>
          </a:prstGeom>
        </p:spPr>
      </p:pic>
    </p:spTree>
    <p:extLst>
      <p:ext uri="{BB962C8B-B14F-4D97-AF65-F5344CB8AC3E}">
        <p14:creationId xmlns:p14="http://schemas.microsoft.com/office/powerpoint/2010/main" val="266157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修了後の進路</a:t>
            </a:r>
          </a:p>
        </p:txBody>
      </p:sp>
      <p:pic>
        <p:nvPicPr>
          <p:cNvPr id="6" name="コンテンツ プレースホルダー 5">
            <a:extLst>
              <a:ext uri="{FF2B5EF4-FFF2-40B4-BE49-F238E27FC236}">
                <a16:creationId xmlns:a16="http://schemas.microsoft.com/office/drawing/2014/main" id="{FDB85B7A-76FC-4163-B4CC-1B45CE6544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700808"/>
            <a:ext cx="6992166" cy="4752528"/>
          </a:xfrm>
        </p:spPr>
      </p:pic>
    </p:spTree>
    <p:extLst>
      <p:ext uri="{BB962C8B-B14F-4D97-AF65-F5344CB8AC3E}">
        <p14:creationId xmlns:p14="http://schemas.microsoft.com/office/powerpoint/2010/main" val="2166295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修了後の進路</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dirty="0"/>
              <a:t>具体的な進路先は以下をご参照ください。</a:t>
            </a:r>
            <a:endParaRPr lang="en-US" altLang="ja-JP" b="1" dirty="0"/>
          </a:p>
          <a:p>
            <a:pPr marL="0" indent="0">
              <a:buNone/>
            </a:pPr>
            <a:endParaRPr lang="en-US" altLang="ja-JP" b="1" dirty="0"/>
          </a:p>
          <a:p>
            <a:pPr marL="0" indent="0">
              <a:buNone/>
            </a:pPr>
            <a:r>
              <a:rPr lang="ja-JP" altLang="en-US" b="1" dirty="0"/>
              <a:t>修士課程修了者</a:t>
            </a:r>
            <a:endParaRPr lang="en-US" altLang="ja-JP" b="1" dirty="0"/>
          </a:p>
          <a:p>
            <a:pPr marL="541338" indent="0">
              <a:buNone/>
            </a:pPr>
            <a:r>
              <a:rPr lang="en-US" altLang="ja-JP" sz="2400" b="1" dirty="0">
                <a:hlinkClick r:id="rId2"/>
              </a:rPr>
              <a:t>https://www.soc.hit-u.ac.jp/overview/gs/employment_mc.html</a:t>
            </a:r>
            <a:endParaRPr lang="en-US" altLang="ja-JP" sz="2400" b="1" dirty="0"/>
          </a:p>
          <a:p>
            <a:pPr marL="0" indent="0">
              <a:buNone/>
            </a:pPr>
            <a:r>
              <a:rPr lang="ja-JP" altLang="en-US" b="1" dirty="0"/>
              <a:t>博士後期課程修了者</a:t>
            </a:r>
            <a:endParaRPr lang="en-US" altLang="ja-JP" b="1" dirty="0"/>
          </a:p>
          <a:p>
            <a:pPr marL="541338" indent="0">
              <a:buNone/>
            </a:pPr>
            <a:r>
              <a:rPr lang="en-US" altLang="ja-JP" sz="2400" b="1" dirty="0">
                <a:solidFill>
                  <a:srgbClr val="008000"/>
                </a:solidFill>
                <a:hlinkClick r:id="rId3"/>
              </a:rPr>
              <a:t>https://www.soc.hit-u.ac.jp/overview/gs/employment_dc.html</a:t>
            </a:r>
            <a:endParaRPr lang="en-US" altLang="ja-JP" sz="2400" b="1" dirty="0">
              <a:solidFill>
                <a:srgbClr val="008000"/>
              </a:solidFill>
            </a:endParaRPr>
          </a:p>
          <a:p>
            <a:pPr marL="541338" indent="0">
              <a:buNone/>
            </a:pPr>
            <a:endParaRPr lang="en-US" altLang="ja-JP" sz="2400" b="1" dirty="0">
              <a:solidFill>
                <a:srgbClr val="008000"/>
              </a:solidFill>
            </a:endParaRPr>
          </a:p>
        </p:txBody>
      </p:sp>
    </p:spTree>
    <p:extLst>
      <p:ext uri="{BB962C8B-B14F-4D97-AF65-F5344CB8AC3E}">
        <p14:creationId xmlns:p14="http://schemas.microsoft.com/office/powerpoint/2010/main" val="765134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899592" y="1268760"/>
            <a:ext cx="7993583" cy="4857403"/>
          </a:xfrm>
        </p:spPr>
        <p:txBody>
          <a:bodyPr>
            <a:normAutofit/>
          </a:bodyPr>
          <a:lstStyle/>
          <a:p>
            <a:pPr marL="0" indent="0">
              <a:buNone/>
            </a:pPr>
            <a:r>
              <a:rPr kumimoji="1" lang="ja-JP" altLang="en-US" sz="3600" b="1" dirty="0"/>
              <a:t>　１　社会学研究科の紹介</a:t>
            </a:r>
            <a:endParaRPr kumimoji="1" lang="en-US" altLang="ja-JP" sz="3600" b="1" dirty="0"/>
          </a:p>
          <a:p>
            <a:pPr marL="0" indent="0">
              <a:buNone/>
            </a:pPr>
            <a:endParaRPr lang="en-US" altLang="ja-JP" sz="1600" b="1" dirty="0"/>
          </a:p>
          <a:p>
            <a:pPr marL="0" indent="0">
              <a:buNone/>
            </a:pPr>
            <a:r>
              <a:rPr lang="ja-JP" altLang="en-US" b="1" dirty="0"/>
              <a:t>　　　　　・社会学研究科の概要</a:t>
            </a:r>
            <a:endParaRPr lang="en-US" altLang="ja-JP" b="1" dirty="0"/>
          </a:p>
          <a:p>
            <a:pPr marL="0" indent="0">
              <a:buNone/>
            </a:pPr>
            <a:r>
              <a:rPr lang="ja-JP" altLang="en-US" b="1" dirty="0"/>
              <a:t>　　　　　・カリキュラムの特徴</a:t>
            </a:r>
            <a:endParaRPr lang="en-US" altLang="ja-JP" b="1" dirty="0"/>
          </a:p>
          <a:p>
            <a:pPr marL="0" indent="0">
              <a:buNone/>
            </a:pPr>
            <a:r>
              <a:rPr lang="ja-JP" altLang="en-US" b="1" dirty="0"/>
              <a:t>　　　　　・進路について</a:t>
            </a:r>
            <a:endParaRPr lang="en-US" altLang="ja-JP" b="1" dirty="0"/>
          </a:p>
          <a:p>
            <a:pPr marL="0" indent="0">
              <a:buNone/>
            </a:pPr>
            <a:endParaRPr lang="en-US" altLang="ja-JP" sz="2000" b="1" dirty="0"/>
          </a:p>
          <a:p>
            <a:pPr marL="0" indent="0">
              <a:buNone/>
            </a:pPr>
            <a:r>
              <a:rPr lang="ja-JP" altLang="en-US" sz="3600" b="1" dirty="0"/>
              <a:t>　</a:t>
            </a:r>
            <a:r>
              <a:rPr lang="ja-JP" altLang="en-US" sz="3600" b="1" dirty="0">
                <a:solidFill>
                  <a:srgbClr val="C00000"/>
                </a:solidFill>
              </a:rPr>
              <a:t>２　入学試験について</a:t>
            </a:r>
            <a:endParaRPr lang="en-US" altLang="ja-JP" sz="3600" b="1" dirty="0">
              <a:solidFill>
                <a:srgbClr val="C00000"/>
              </a:solidFill>
            </a:endParaRPr>
          </a:p>
          <a:p>
            <a:pPr marL="0" indent="0">
              <a:buNone/>
            </a:pPr>
            <a:endParaRPr kumimoji="1" lang="ja-JP" altLang="en-US" b="1" dirty="0"/>
          </a:p>
        </p:txBody>
      </p:sp>
      <p:sp>
        <p:nvSpPr>
          <p:cNvPr id="5" name="タイトル 4">
            <a:extLst>
              <a:ext uri="{FF2B5EF4-FFF2-40B4-BE49-F238E27FC236}">
                <a16:creationId xmlns:a16="http://schemas.microsoft.com/office/drawing/2014/main" id="{E80B1D79-AEEB-409D-8805-F1F48303057D}"/>
              </a:ext>
            </a:extLst>
          </p:cNvPr>
          <p:cNvSpPr>
            <a:spLocks noGrp="1"/>
          </p:cNvSpPr>
          <p:nvPr>
            <p:ph type="title"/>
          </p:nvPr>
        </p:nvSpPr>
        <p:spPr/>
        <p:txBody>
          <a:bodyPr/>
          <a:lstStyle/>
          <a:p>
            <a:r>
              <a:rPr kumimoji="1" lang="ja-JP" altLang="en-US" dirty="0"/>
              <a:t>　　</a:t>
            </a:r>
          </a:p>
        </p:txBody>
      </p:sp>
    </p:spTree>
    <p:extLst>
      <p:ext uri="{BB962C8B-B14F-4D97-AF65-F5344CB8AC3E}">
        <p14:creationId xmlns:p14="http://schemas.microsoft.com/office/powerpoint/2010/main" val="1786212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899592" y="1268760"/>
            <a:ext cx="7993583" cy="4857403"/>
          </a:xfrm>
        </p:spPr>
        <p:txBody>
          <a:bodyPr>
            <a:normAutofit/>
          </a:bodyPr>
          <a:lstStyle/>
          <a:p>
            <a:pPr marL="0" indent="0">
              <a:buNone/>
            </a:pPr>
            <a:r>
              <a:rPr kumimoji="1" lang="ja-JP" altLang="en-US" sz="3600" b="1" dirty="0">
                <a:solidFill>
                  <a:srgbClr val="C00000"/>
                </a:solidFill>
              </a:rPr>
              <a:t>　１　社会学研究科の紹介</a:t>
            </a:r>
            <a:endParaRPr kumimoji="1" lang="en-US" altLang="ja-JP" sz="3600" b="1" dirty="0">
              <a:solidFill>
                <a:srgbClr val="C00000"/>
              </a:solidFill>
            </a:endParaRPr>
          </a:p>
          <a:p>
            <a:pPr marL="0" indent="0">
              <a:buNone/>
            </a:pPr>
            <a:endParaRPr lang="en-US" altLang="ja-JP" sz="1600" b="1" dirty="0"/>
          </a:p>
          <a:p>
            <a:pPr marL="0" indent="0">
              <a:buNone/>
            </a:pPr>
            <a:r>
              <a:rPr lang="ja-JP" altLang="en-US" b="1" dirty="0"/>
              <a:t>　　　　　・社会学研究科の概要</a:t>
            </a:r>
            <a:endParaRPr lang="en-US" altLang="ja-JP" b="1" dirty="0"/>
          </a:p>
          <a:p>
            <a:pPr marL="0" indent="0">
              <a:buNone/>
            </a:pPr>
            <a:r>
              <a:rPr lang="ja-JP" altLang="en-US" b="1" dirty="0"/>
              <a:t>　　　　　・カリキュラムの特徴</a:t>
            </a:r>
            <a:endParaRPr lang="en-US" altLang="ja-JP" b="1" dirty="0"/>
          </a:p>
          <a:p>
            <a:pPr marL="0" indent="0">
              <a:buNone/>
            </a:pPr>
            <a:r>
              <a:rPr lang="ja-JP" altLang="en-US" b="1" dirty="0"/>
              <a:t>　　　　　・進路について</a:t>
            </a:r>
            <a:endParaRPr lang="en-US" altLang="ja-JP" b="1" dirty="0"/>
          </a:p>
          <a:p>
            <a:pPr marL="0" indent="0">
              <a:buNone/>
            </a:pPr>
            <a:endParaRPr lang="en-US" altLang="ja-JP" sz="2000" b="1" dirty="0"/>
          </a:p>
          <a:p>
            <a:pPr marL="0" indent="0">
              <a:buNone/>
            </a:pPr>
            <a:r>
              <a:rPr lang="ja-JP" altLang="en-US" sz="3600" b="1" dirty="0"/>
              <a:t>　２　入学試験について</a:t>
            </a:r>
            <a:endParaRPr lang="en-US" altLang="ja-JP" sz="3600" b="1" dirty="0"/>
          </a:p>
          <a:p>
            <a:pPr marL="0" indent="0">
              <a:buNone/>
            </a:pPr>
            <a:endParaRPr kumimoji="1" lang="ja-JP" altLang="en-US" b="1" dirty="0"/>
          </a:p>
        </p:txBody>
      </p:sp>
      <p:sp>
        <p:nvSpPr>
          <p:cNvPr id="5" name="タイトル 4">
            <a:extLst>
              <a:ext uri="{FF2B5EF4-FFF2-40B4-BE49-F238E27FC236}">
                <a16:creationId xmlns:a16="http://schemas.microsoft.com/office/drawing/2014/main" id="{E80B1D79-AEEB-409D-8805-F1F48303057D}"/>
              </a:ext>
            </a:extLst>
          </p:cNvPr>
          <p:cNvSpPr>
            <a:spLocks noGrp="1"/>
          </p:cNvSpPr>
          <p:nvPr>
            <p:ph type="title"/>
          </p:nvPr>
        </p:nvSpPr>
        <p:spPr/>
        <p:txBody>
          <a:bodyPr/>
          <a:lstStyle/>
          <a:p>
            <a:r>
              <a:rPr kumimoji="1" lang="ja-JP" altLang="en-US" dirty="0"/>
              <a:t>　　</a:t>
            </a:r>
          </a:p>
        </p:txBody>
      </p:sp>
    </p:spTree>
    <p:extLst>
      <p:ext uri="{BB962C8B-B14F-4D97-AF65-F5344CB8AC3E}">
        <p14:creationId xmlns:p14="http://schemas.microsoft.com/office/powerpoint/2010/main" val="2332994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0CB04D-74E1-44A3-9478-C43D1CC1396A}"/>
              </a:ext>
            </a:extLst>
          </p:cNvPr>
          <p:cNvSpPr>
            <a:spLocks noGrp="1"/>
          </p:cNvSpPr>
          <p:nvPr>
            <p:ph type="title"/>
          </p:nvPr>
        </p:nvSpPr>
        <p:spPr>
          <a:xfrm>
            <a:off x="628650" y="668337"/>
            <a:ext cx="7886700" cy="1152128"/>
          </a:xfrm>
        </p:spPr>
        <p:txBody>
          <a:bodyPr/>
          <a:lstStyle/>
          <a:p>
            <a:r>
              <a:rPr lang="ja-JP" altLang="en-US" b="1" dirty="0"/>
              <a:t>入学試験の種類</a:t>
            </a:r>
            <a:endParaRPr kumimoji="1" lang="ja-JP" altLang="en-US" b="1" dirty="0"/>
          </a:p>
        </p:txBody>
      </p:sp>
      <p:sp>
        <p:nvSpPr>
          <p:cNvPr id="4" name="テキスト プレースホルダー 3">
            <a:extLst>
              <a:ext uri="{FF2B5EF4-FFF2-40B4-BE49-F238E27FC236}">
                <a16:creationId xmlns:a16="http://schemas.microsoft.com/office/drawing/2014/main" id="{2331ADFB-B21D-4577-93EC-8885930EFA4E}"/>
              </a:ext>
            </a:extLst>
          </p:cNvPr>
          <p:cNvSpPr>
            <a:spLocks noGrp="1"/>
          </p:cNvSpPr>
          <p:nvPr>
            <p:ph type="body" idx="1"/>
          </p:nvPr>
        </p:nvSpPr>
        <p:spPr/>
        <p:txBody>
          <a:bodyPr>
            <a:normAutofit/>
          </a:bodyPr>
          <a:lstStyle/>
          <a:p>
            <a:r>
              <a:rPr kumimoji="1" lang="ja-JP" altLang="en-US" sz="3600" dirty="0"/>
              <a:t>秋期入試（</a:t>
            </a:r>
            <a:r>
              <a:rPr kumimoji="1" lang="en-US" altLang="ja-JP" sz="3600" dirty="0"/>
              <a:t>9</a:t>
            </a:r>
            <a:r>
              <a:rPr kumimoji="1" lang="ja-JP" altLang="en-US" sz="3600" dirty="0"/>
              <a:t>月）</a:t>
            </a:r>
          </a:p>
        </p:txBody>
      </p:sp>
      <p:sp>
        <p:nvSpPr>
          <p:cNvPr id="5" name="コンテンツ プレースホルダー 4">
            <a:extLst>
              <a:ext uri="{FF2B5EF4-FFF2-40B4-BE49-F238E27FC236}">
                <a16:creationId xmlns:a16="http://schemas.microsoft.com/office/drawing/2014/main" id="{F639C0A7-C64C-4929-BA2C-3258993E1BC4}"/>
              </a:ext>
            </a:extLst>
          </p:cNvPr>
          <p:cNvSpPr>
            <a:spLocks noGrp="1"/>
          </p:cNvSpPr>
          <p:nvPr>
            <p:ph sz="half" idx="2"/>
          </p:nvPr>
        </p:nvSpPr>
        <p:spPr>
          <a:xfrm>
            <a:off x="629842" y="2505075"/>
            <a:ext cx="3868340" cy="3684588"/>
          </a:xfrm>
        </p:spPr>
        <p:txBody>
          <a:bodyPr>
            <a:normAutofit fontScale="92500"/>
          </a:bodyPr>
          <a:lstStyle/>
          <a:p>
            <a:pPr marL="0" indent="0">
              <a:buNone/>
            </a:pPr>
            <a:r>
              <a:rPr kumimoji="1" lang="en-US" altLang="ja-JP" dirty="0"/>
              <a:t>【</a:t>
            </a:r>
            <a:r>
              <a:rPr kumimoji="1" lang="ja-JP" altLang="en-US" dirty="0"/>
              <a:t>総合社会科学専攻</a:t>
            </a:r>
            <a:r>
              <a:rPr lang="en-US" altLang="ja-JP" dirty="0"/>
              <a:t>】</a:t>
            </a:r>
            <a:endParaRPr kumimoji="1" lang="en-US" altLang="ja-JP" dirty="0"/>
          </a:p>
          <a:p>
            <a:r>
              <a:rPr lang="ja-JP" altLang="en-US" sz="2400" dirty="0"/>
              <a:t>修士課程秋期一般選考</a:t>
            </a:r>
          </a:p>
          <a:p>
            <a:r>
              <a:rPr lang="ja-JP" altLang="en-US" sz="2400" dirty="0"/>
              <a:t>修士課程社会人特別選考</a:t>
            </a:r>
          </a:p>
          <a:p>
            <a:r>
              <a:rPr lang="ja-JP" altLang="en-US" sz="2400" dirty="0"/>
              <a:t>修士課程特別選抜</a:t>
            </a:r>
            <a:endParaRPr lang="en-US" altLang="ja-JP" sz="2400" dirty="0"/>
          </a:p>
          <a:p>
            <a:endParaRPr lang="en-US" altLang="ja-JP" sz="2400" dirty="0"/>
          </a:p>
          <a:p>
            <a:pPr marL="0" indent="0">
              <a:buNone/>
            </a:pPr>
            <a:r>
              <a:rPr kumimoji="1" lang="en-US" altLang="ja-JP" dirty="0"/>
              <a:t>【</a:t>
            </a:r>
            <a:r>
              <a:rPr kumimoji="1" lang="ja-JP" altLang="en-US" dirty="0"/>
              <a:t>地球社会研究専攻</a:t>
            </a:r>
            <a:r>
              <a:rPr kumimoji="1" lang="en-US" altLang="ja-JP" dirty="0"/>
              <a:t>】</a:t>
            </a:r>
          </a:p>
          <a:p>
            <a:r>
              <a:rPr kumimoji="1" lang="ja-JP" altLang="en-US" sz="2400" dirty="0"/>
              <a:t>修士課程（秋期）</a:t>
            </a:r>
          </a:p>
        </p:txBody>
      </p:sp>
      <p:sp>
        <p:nvSpPr>
          <p:cNvPr id="6" name="テキスト プレースホルダー 5">
            <a:extLst>
              <a:ext uri="{FF2B5EF4-FFF2-40B4-BE49-F238E27FC236}">
                <a16:creationId xmlns:a16="http://schemas.microsoft.com/office/drawing/2014/main" id="{054D4219-0D3D-4B7D-B8D0-C8C2C5D6C44E}"/>
              </a:ext>
            </a:extLst>
          </p:cNvPr>
          <p:cNvSpPr>
            <a:spLocks noGrp="1"/>
          </p:cNvSpPr>
          <p:nvPr>
            <p:ph type="body" sz="quarter" idx="3"/>
          </p:nvPr>
        </p:nvSpPr>
        <p:spPr/>
        <p:txBody>
          <a:bodyPr>
            <a:normAutofit/>
          </a:bodyPr>
          <a:lstStyle/>
          <a:p>
            <a:r>
              <a:rPr kumimoji="1" lang="ja-JP" altLang="en-US" sz="3600" dirty="0"/>
              <a:t>春期入試（</a:t>
            </a:r>
            <a:r>
              <a:rPr kumimoji="1" lang="en-US" altLang="ja-JP" sz="3600" dirty="0"/>
              <a:t>2</a:t>
            </a:r>
            <a:r>
              <a:rPr kumimoji="1" lang="ja-JP" altLang="en-US" sz="3600" dirty="0"/>
              <a:t>月）</a:t>
            </a:r>
          </a:p>
        </p:txBody>
      </p:sp>
      <p:sp>
        <p:nvSpPr>
          <p:cNvPr id="7" name="コンテンツ プレースホルダー 6">
            <a:extLst>
              <a:ext uri="{FF2B5EF4-FFF2-40B4-BE49-F238E27FC236}">
                <a16:creationId xmlns:a16="http://schemas.microsoft.com/office/drawing/2014/main" id="{7362337A-EF04-4327-936B-51E31A46A71D}"/>
              </a:ext>
            </a:extLst>
          </p:cNvPr>
          <p:cNvSpPr>
            <a:spLocks noGrp="1"/>
          </p:cNvSpPr>
          <p:nvPr>
            <p:ph sz="quarter" idx="4"/>
          </p:nvPr>
        </p:nvSpPr>
        <p:spPr>
          <a:xfrm>
            <a:off x="4629150" y="2505074"/>
            <a:ext cx="4160623" cy="3796871"/>
          </a:xfrm>
        </p:spPr>
        <p:txBody>
          <a:bodyPr>
            <a:normAutofit fontScale="92500"/>
          </a:bodyPr>
          <a:lstStyle/>
          <a:p>
            <a:pPr marL="0" indent="0">
              <a:buNone/>
            </a:pPr>
            <a:r>
              <a:rPr kumimoji="1" lang="en-US" altLang="ja-JP" dirty="0"/>
              <a:t>【</a:t>
            </a:r>
            <a:r>
              <a:rPr kumimoji="1" lang="ja-JP" altLang="en-US" dirty="0"/>
              <a:t>総合社会科学専攻</a:t>
            </a:r>
            <a:r>
              <a:rPr kumimoji="1" lang="en-US" altLang="ja-JP" dirty="0"/>
              <a:t>】</a:t>
            </a:r>
          </a:p>
          <a:p>
            <a:r>
              <a:rPr lang="ja-JP" altLang="en-US" sz="2400" dirty="0"/>
              <a:t>修士課程（春期）</a:t>
            </a:r>
            <a:endParaRPr lang="en-US" altLang="ja-JP" sz="2400" dirty="0"/>
          </a:p>
          <a:p>
            <a:r>
              <a:rPr kumimoji="1" lang="ja-JP" altLang="en-US" sz="2400" dirty="0"/>
              <a:t>修士課程外国人特別選考</a:t>
            </a:r>
            <a:endParaRPr kumimoji="1" lang="en-US" altLang="ja-JP" sz="2400" dirty="0"/>
          </a:p>
          <a:p>
            <a:r>
              <a:rPr lang="ja-JP" altLang="en-US" sz="2400" dirty="0"/>
              <a:t>博士後期課程（進学</a:t>
            </a:r>
            <a:r>
              <a:rPr lang="en-US" altLang="ja-JP" sz="2400" dirty="0"/>
              <a:t>/</a:t>
            </a:r>
            <a:r>
              <a:rPr lang="ja-JP" altLang="en-US" sz="2400" dirty="0"/>
              <a:t>編入学）</a:t>
            </a:r>
            <a:endParaRPr lang="en-US" altLang="ja-JP" sz="2400" dirty="0"/>
          </a:p>
          <a:p>
            <a:endParaRPr lang="en-US" altLang="ja-JP" sz="2400" dirty="0"/>
          </a:p>
          <a:p>
            <a:pPr marL="0" indent="0">
              <a:buNone/>
            </a:pPr>
            <a:r>
              <a:rPr kumimoji="1" lang="en-US" altLang="ja-JP" dirty="0"/>
              <a:t>【</a:t>
            </a:r>
            <a:r>
              <a:rPr kumimoji="1" lang="ja-JP" altLang="en-US" dirty="0"/>
              <a:t>地球社会研究専攻</a:t>
            </a:r>
            <a:r>
              <a:rPr kumimoji="1" lang="en-US" altLang="ja-JP" dirty="0"/>
              <a:t>】</a:t>
            </a:r>
          </a:p>
          <a:p>
            <a:r>
              <a:rPr lang="ja-JP" altLang="en-US" sz="2400" dirty="0"/>
              <a:t>修士課程（春期）</a:t>
            </a:r>
            <a:endParaRPr lang="en-US" altLang="ja-JP" sz="2400" dirty="0"/>
          </a:p>
          <a:p>
            <a:r>
              <a:rPr lang="ja-JP" altLang="en-US" sz="2400" dirty="0"/>
              <a:t>博士後期課程（進学</a:t>
            </a:r>
            <a:r>
              <a:rPr lang="en-US" altLang="ja-JP" sz="2400" dirty="0"/>
              <a:t>/</a:t>
            </a:r>
            <a:r>
              <a:rPr lang="ja-JP" altLang="en-US" sz="2400" dirty="0"/>
              <a:t>編入学）</a:t>
            </a:r>
            <a:endParaRPr kumimoji="1" lang="en-US" altLang="ja-JP" sz="2400" dirty="0"/>
          </a:p>
          <a:p>
            <a:endParaRPr kumimoji="1" lang="ja-JP" altLang="en-US" dirty="0"/>
          </a:p>
        </p:txBody>
      </p:sp>
    </p:spTree>
    <p:extLst>
      <p:ext uri="{BB962C8B-B14F-4D97-AF65-F5344CB8AC3E}">
        <p14:creationId xmlns:p14="http://schemas.microsoft.com/office/powerpoint/2010/main" val="163213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秋期入試（修士）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lnSpcReduction="10000"/>
          </a:bodyPr>
          <a:lstStyle/>
          <a:p>
            <a:pPr marL="0" indent="0">
              <a:buNone/>
            </a:pPr>
            <a:r>
              <a:rPr lang="ja-JP" altLang="en-US" b="1" u="sng" dirty="0"/>
              <a:t>総合社会科学専攻</a:t>
            </a:r>
            <a:endParaRPr lang="en-US" altLang="ja-JP" b="1" u="sng" dirty="0"/>
          </a:p>
          <a:p>
            <a:pPr marL="0" indent="0">
              <a:buNone/>
            </a:pPr>
            <a:r>
              <a:rPr lang="ja-JP" altLang="en-US" b="1" dirty="0"/>
              <a:t>　・</a:t>
            </a:r>
            <a:r>
              <a:rPr lang="zh-TW" altLang="en-US" b="1" dirty="0"/>
              <a:t>秋期一般選考</a:t>
            </a:r>
          </a:p>
          <a:p>
            <a:pPr marL="0" indent="0">
              <a:buNone/>
            </a:pPr>
            <a:r>
              <a:rPr lang="ja-JP" altLang="en-US" b="1" dirty="0"/>
              <a:t>　・</a:t>
            </a:r>
            <a:r>
              <a:rPr lang="zh-TW" altLang="en-US" b="1" dirty="0"/>
              <a:t>社会人特別選考</a:t>
            </a:r>
          </a:p>
          <a:p>
            <a:pPr marL="0" indent="0">
              <a:buNone/>
            </a:pPr>
            <a:r>
              <a:rPr lang="ja-JP" altLang="en-US" b="1" dirty="0"/>
              <a:t>　・</a:t>
            </a:r>
            <a:r>
              <a:rPr lang="zh-TW" altLang="en-US" b="1" dirty="0"/>
              <a:t>特別選抜</a:t>
            </a:r>
            <a:endParaRPr lang="en-US" altLang="zh-TW" b="1" dirty="0"/>
          </a:p>
          <a:p>
            <a:pPr marL="0" indent="0">
              <a:buNone/>
            </a:pPr>
            <a:endParaRPr lang="en-US" altLang="ja-JP" b="1" dirty="0"/>
          </a:p>
          <a:p>
            <a:pPr marL="0" indent="0">
              <a:buNone/>
            </a:pPr>
            <a:r>
              <a:rPr lang="ja-JP" altLang="en-US" b="1" u="sng" dirty="0"/>
              <a:t>地球社会研究専攻</a:t>
            </a:r>
            <a:endParaRPr lang="en-US" altLang="ja-JP" b="1" u="sng" dirty="0"/>
          </a:p>
          <a:p>
            <a:pPr marL="0" indent="0">
              <a:buNone/>
            </a:pPr>
            <a:r>
              <a:rPr lang="ja-JP" altLang="en-US" b="1" dirty="0"/>
              <a:t>→ 専攻別の紹介ビデオをご覧ください。</a:t>
            </a:r>
            <a:endParaRPr lang="en-US" altLang="ja-JP" b="1" dirty="0"/>
          </a:p>
        </p:txBody>
      </p:sp>
    </p:spTree>
    <p:extLst>
      <p:ext uri="{BB962C8B-B14F-4D97-AF65-F5344CB8AC3E}">
        <p14:creationId xmlns:p14="http://schemas.microsoft.com/office/powerpoint/2010/main" val="3119498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秋期入試（修士）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fontScale="92500"/>
          </a:bodyPr>
          <a:lstStyle/>
          <a:p>
            <a:pPr marL="0" indent="0">
              <a:buNone/>
            </a:pPr>
            <a:r>
              <a:rPr lang="ja-JP" altLang="en-US" b="1" u="sng" dirty="0"/>
              <a:t>総合社会科学専攻</a:t>
            </a:r>
            <a:endParaRPr lang="en-US" altLang="ja-JP" b="1" u="sng" dirty="0"/>
          </a:p>
          <a:p>
            <a:pPr marL="0" indent="0">
              <a:buNone/>
            </a:pPr>
            <a:r>
              <a:rPr lang="ja-JP" altLang="en-US" b="1" dirty="0"/>
              <a:t>　・</a:t>
            </a:r>
            <a:r>
              <a:rPr lang="zh-TW" altLang="en-US" b="1" dirty="0"/>
              <a:t>秋期一般選考</a:t>
            </a:r>
          </a:p>
          <a:p>
            <a:pPr marL="0" indent="0">
              <a:buNone/>
            </a:pPr>
            <a:r>
              <a:rPr lang="ja-JP" altLang="en-US" b="1" dirty="0"/>
              <a:t>　　</a:t>
            </a:r>
            <a:r>
              <a:rPr lang="en-US" altLang="ja-JP" b="1" dirty="0"/>
              <a:t>―</a:t>
            </a:r>
            <a:r>
              <a:rPr lang="ja-JP" altLang="en-US" b="1" dirty="0"/>
              <a:t>　研究計画書、成績証明書、語学スコア</a:t>
            </a:r>
            <a:endParaRPr lang="en-US" altLang="ja-JP" b="1" dirty="0"/>
          </a:p>
          <a:p>
            <a:pPr marL="0" indent="0">
              <a:buNone/>
            </a:pPr>
            <a:r>
              <a:rPr lang="ja-JP" altLang="en-US" b="1" dirty="0"/>
              <a:t>　　　　 証明書（</a:t>
            </a:r>
            <a:r>
              <a:rPr lang="en-US" altLang="ja-JP" b="1" dirty="0"/>
              <a:t>※</a:t>
            </a:r>
            <a:r>
              <a:rPr lang="ja-JP" altLang="en-US" b="1" dirty="0"/>
              <a:t>）など</a:t>
            </a:r>
            <a:endParaRPr lang="en-US" altLang="ja-JP" b="1" dirty="0"/>
          </a:p>
          <a:p>
            <a:pPr marL="0" indent="0">
              <a:buNone/>
            </a:pPr>
            <a:r>
              <a:rPr lang="ja-JP" altLang="en-US" b="1" dirty="0"/>
              <a:t>　　</a:t>
            </a:r>
            <a:r>
              <a:rPr lang="en-US" altLang="ja-JP" b="1" dirty="0"/>
              <a:t>―</a:t>
            </a:r>
            <a:r>
              <a:rPr lang="ja-JP" altLang="en-US" b="1" dirty="0"/>
              <a:t>　一次試験：論文筆記試験＋書類審査</a:t>
            </a:r>
            <a:endParaRPr lang="en-US" altLang="ja-JP" b="1" dirty="0"/>
          </a:p>
          <a:p>
            <a:pPr marL="0" indent="0">
              <a:buNone/>
            </a:pPr>
            <a:r>
              <a:rPr lang="ja-JP" altLang="en-US" sz="2000" b="1" dirty="0"/>
              <a:t>　　　　　　　　　　　　　　　　　（主論文・副論文、計</a:t>
            </a:r>
            <a:r>
              <a:rPr lang="en-US" altLang="ja-JP" sz="2000" b="1" dirty="0"/>
              <a:t>3</a:t>
            </a:r>
            <a:r>
              <a:rPr lang="ja-JP" altLang="en-US" sz="2000" b="1" dirty="0"/>
              <a:t>時間）</a:t>
            </a:r>
            <a:endParaRPr lang="en-US" altLang="ja-JP" sz="2000" b="1" dirty="0"/>
          </a:p>
          <a:p>
            <a:pPr marL="0" indent="0">
              <a:buNone/>
            </a:pPr>
            <a:r>
              <a:rPr lang="ja-JP" altLang="en-US" b="1" dirty="0"/>
              <a:t>　　　　 二次試験：口述試験</a:t>
            </a:r>
            <a:r>
              <a:rPr lang="ja-JP" altLang="en-US" sz="2000" b="1" dirty="0"/>
              <a:t>（</a:t>
            </a:r>
            <a:r>
              <a:rPr lang="en-US" altLang="ja-JP" sz="2000" b="1" dirty="0"/>
              <a:t>45</a:t>
            </a:r>
            <a:r>
              <a:rPr lang="ja-JP" altLang="en-US" sz="2000" b="1" dirty="0"/>
              <a:t>分、語学・史資料読解試験を</a:t>
            </a:r>
            <a:endParaRPr lang="en-US" altLang="ja-JP" sz="2000" b="1" dirty="0"/>
          </a:p>
          <a:p>
            <a:pPr marL="0" indent="0">
              <a:buNone/>
            </a:pPr>
            <a:r>
              <a:rPr lang="ja-JP" altLang="en-US" sz="2000" b="1" dirty="0"/>
              <a:t>　　　　　　　　　　　　　　　　　　含む）　　</a:t>
            </a:r>
            <a:endParaRPr lang="zh-TW" altLang="en-US" b="1" dirty="0"/>
          </a:p>
        </p:txBody>
      </p:sp>
    </p:spTree>
    <p:extLst>
      <p:ext uri="{BB962C8B-B14F-4D97-AF65-F5344CB8AC3E}">
        <p14:creationId xmlns:p14="http://schemas.microsoft.com/office/powerpoint/2010/main" val="3926302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4054DC3-3BA4-4445-9E85-979CE107B3C7}"/>
              </a:ext>
            </a:extLst>
          </p:cNvPr>
          <p:cNvPicPr>
            <a:picLocks noChangeAspect="1"/>
          </p:cNvPicPr>
          <p:nvPr/>
        </p:nvPicPr>
        <p:blipFill>
          <a:blip r:embed="rId2"/>
          <a:stretch>
            <a:fillRect/>
          </a:stretch>
        </p:blipFill>
        <p:spPr>
          <a:xfrm>
            <a:off x="165566" y="44624"/>
            <a:ext cx="8078842" cy="6768078"/>
          </a:xfrm>
          <a:prstGeom prst="rect">
            <a:avLst/>
          </a:prstGeom>
        </p:spPr>
      </p:pic>
    </p:spTree>
    <p:extLst>
      <p:ext uri="{BB962C8B-B14F-4D97-AF65-F5344CB8AC3E}">
        <p14:creationId xmlns:p14="http://schemas.microsoft.com/office/powerpoint/2010/main" val="200528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秋期入試（修士）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総合社会科学専攻</a:t>
            </a:r>
            <a:endParaRPr lang="en-US" altLang="ja-JP" b="1" u="sng" dirty="0"/>
          </a:p>
          <a:p>
            <a:pPr marL="0" indent="0">
              <a:buNone/>
            </a:pPr>
            <a:r>
              <a:rPr lang="ja-JP" altLang="en-US" b="1" dirty="0"/>
              <a:t>　・社会人特別選考</a:t>
            </a:r>
            <a:endParaRPr lang="zh-TW" altLang="en-US" b="1" dirty="0"/>
          </a:p>
          <a:p>
            <a:pPr marL="0" indent="0">
              <a:buNone/>
            </a:pPr>
            <a:r>
              <a:rPr lang="ja-JP" altLang="en-US" b="1" dirty="0"/>
              <a:t>　　</a:t>
            </a:r>
            <a:r>
              <a:rPr lang="en-US" altLang="ja-JP" b="1" dirty="0"/>
              <a:t>―</a:t>
            </a:r>
            <a:r>
              <a:rPr lang="ja-JP" altLang="en-US" b="1" dirty="0"/>
              <a:t>　若干名。論文またはレポート</a:t>
            </a:r>
            <a:r>
              <a:rPr lang="ja-JP" altLang="en-US" sz="2200" b="1" dirty="0"/>
              <a:t>（</a:t>
            </a:r>
            <a:r>
              <a:rPr lang="en-US" altLang="ja-JP" sz="2200" b="1" dirty="0"/>
              <a:t>5000</a:t>
            </a:r>
            <a:r>
              <a:rPr lang="ja-JP" altLang="en-US" sz="2200" b="1" dirty="0"/>
              <a:t>字程度）</a:t>
            </a:r>
            <a:r>
              <a:rPr lang="ja-JP" altLang="en-US" b="1" dirty="0"/>
              <a:t>、</a:t>
            </a:r>
            <a:endParaRPr lang="en-US" altLang="ja-JP" b="1" dirty="0"/>
          </a:p>
          <a:p>
            <a:pPr marL="0" indent="0">
              <a:buNone/>
            </a:pPr>
            <a:r>
              <a:rPr lang="ja-JP" altLang="en-US" b="1" dirty="0"/>
              <a:t>　　　　 志望理由書、履歴書、卒業証明書など</a:t>
            </a:r>
            <a:endParaRPr lang="en-US" altLang="ja-JP" b="1" dirty="0"/>
          </a:p>
          <a:p>
            <a:pPr marL="0" indent="0">
              <a:buNone/>
            </a:pPr>
            <a:r>
              <a:rPr lang="ja-JP" altLang="en-US" b="1" dirty="0"/>
              <a:t>　　</a:t>
            </a:r>
            <a:r>
              <a:rPr lang="en-US" altLang="ja-JP" b="1" dirty="0"/>
              <a:t>―</a:t>
            </a:r>
            <a:r>
              <a:rPr lang="ja-JP" altLang="en-US" b="1" dirty="0"/>
              <a:t>　一次試験：書類審査</a:t>
            </a:r>
            <a:endParaRPr lang="en-US" altLang="ja-JP" sz="2000" b="1" dirty="0"/>
          </a:p>
          <a:p>
            <a:pPr marL="0" indent="0">
              <a:buNone/>
            </a:pPr>
            <a:r>
              <a:rPr lang="ja-JP" altLang="en-US" b="1" dirty="0"/>
              <a:t>　　　　 二次試験：口述試験</a:t>
            </a:r>
            <a:r>
              <a:rPr lang="ja-JP" altLang="en-US" sz="2000" b="1" dirty="0"/>
              <a:t>（</a:t>
            </a:r>
            <a:r>
              <a:rPr lang="en-US" altLang="ja-JP" sz="2000" b="1" dirty="0"/>
              <a:t>45</a:t>
            </a:r>
            <a:r>
              <a:rPr lang="ja-JP" altLang="en-US" sz="2000" b="1" dirty="0"/>
              <a:t>分、語学・史資料読解試験</a:t>
            </a:r>
            <a:endParaRPr lang="en-US" altLang="ja-JP" sz="2000" b="1" dirty="0"/>
          </a:p>
          <a:p>
            <a:pPr marL="0" indent="0">
              <a:buNone/>
            </a:pPr>
            <a:r>
              <a:rPr lang="ja-JP" altLang="en-US" sz="2000" b="1" dirty="0"/>
              <a:t>　　　　　　　　　　　　　　　　　　を含む）　　</a:t>
            </a:r>
            <a:endParaRPr lang="zh-TW" altLang="en-US" b="1" dirty="0"/>
          </a:p>
        </p:txBody>
      </p:sp>
    </p:spTree>
    <p:extLst>
      <p:ext uri="{BB962C8B-B14F-4D97-AF65-F5344CB8AC3E}">
        <p14:creationId xmlns:p14="http://schemas.microsoft.com/office/powerpoint/2010/main" val="2892122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秋期入試（修士）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a:bodyPr>
          <a:lstStyle/>
          <a:p>
            <a:pPr marL="0" indent="0">
              <a:buNone/>
            </a:pPr>
            <a:r>
              <a:rPr lang="ja-JP" altLang="en-US" b="1" u="sng" dirty="0"/>
              <a:t>総合社会科学専攻</a:t>
            </a:r>
            <a:endParaRPr lang="en-US" altLang="ja-JP" b="1" u="sng" dirty="0"/>
          </a:p>
          <a:p>
            <a:pPr marL="0" indent="0">
              <a:buNone/>
            </a:pPr>
            <a:r>
              <a:rPr lang="ja-JP" altLang="en-US" b="1" dirty="0"/>
              <a:t>　・特別選抜</a:t>
            </a:r>
            <a:endParaRPr lang="zh-TW" altLang="en-US" b="1" dirty="0"/>
          </a:p>
          <a:p>
            <a:pPr marL="0" indent="0">
              <a:buNone/>
            </a:pPr>
            <a:r>
              <a:rPr lang="ja-JP" altLang="en-US" b="1" dirty="0"/>
              <a:t>　　</a:t>
            </a:r>
            <a:r>
              <a:rPr lang="en-US" altLang="ja-JP" b="1" dirty="0"/>
              <a:t>―</a:t>
            </a:r>
            <a:r>
              <a:rPr lang="ja-JP" altLang="en-US" b="1" dirty="0"/>
              <a:t>　若干名。学士課程において専攻分野</a:t>
            </a:r>
            <a:endParaRPr lang="en-US" altLang="ja-JP" b="1" dirty="0"/>
          </a:p>
          <a:p>
            <a:pPr marL="0" indent="0">
              <a:buNone/>
            </a:pPr>
            <a:r>
              <a:rPr lang="ja-JP" altLang="en-US" b="1" dirty="0"/>
              <a:t>　　　　 に関する体系的かつ専門的な教育を</a:t>
            </a:r>
            <a:endParaRPr lang="en-US" altLang="ja-JP" b="1" dirty="0"/>
          </a:p>
          <a:p>
            <a:pPr marL="0" indent="0">
              <a:buNone/>
            </a:pPr>
            <a:r>
              <a:rPr lang="ja-JP" altLang="en-US" b="1" dirty="0"/>
              <a:t>　　　　 受け、卓越した成績を収めた学生。</a:t>
            </a:r>
            <a:endParaRPr lang="en-US" altLang="ja-JP" b="1" dirty="0"/>
          </a:p>
          <a:p>
            <a:pPr marL="0" indent="0">
              <a:buNone/>
            </a:pPr>
            <a:r>
              <a:rPr lang="ja-JP" altLang="en-US" b="1" dirty="0"/>
              <a:t>　　</a:t>
            </a:r>
            <a:r>
              <a:rPr lang="en-US" altLang="ja-JP" b="1" dirty="0"/>
              <a:t>―</a:t>
            </a:r>
            <a:r>
              <a:rPr lang="ja-JP" altLang="en-US" b="1" dirty="0"/>
              <a:t>　研究計画書、成績証明書、語学スコア</a:t>
            </a:r>
            <a:endParaRPr lang="en-US" altLang="ja-JP" b="1" dirty="0"/>
          </a:p>
          <a:p>
            <a:pPr marL="0" indent="0">
              <a:buNone/>
            </a:pPr>
            <a:r>
              <a:rPr lang="ja-JP" altLang="en-US" b="1" dirty="0"/>
              <a:t>　　　　 証明書（</a:t>
            </a:r>
            <a:r>
              <a:rPr lang="en-US" altLang="ja-JP" b="1" dirty="0"/>
              <a:t>※</a:t>
            </a:r>
            <a:r>
              <a:rPr lang="ja-JP" altLang="en-US" b="1" dirty="0"/>
              <a:t>）など</a:t>
            </a:r>
            <a:endParaRPr lang="zh-TW" altLang="en-US" b="1" dirty="0"/>
          </a:p>
        </p:txBody>
      </p:sp>
    </p:spTree>
    <p:extLst>
      <p:ext uri="{BB962C8B-B14F-4D97-AF65-F5344CB8AC3E}">
        <p14:creationId xmlns:p14="http://schemas.microsoft.com/office/powerpoint/2010/main" val="767616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秋期入試（修士）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a:bodyPr>
          <a:lstStyle/>
          <a:p>
            <a:pPr marL="0" indent="0">
              <a:buNone/>
            </a:pPr>
            <a:r>
              <a:rPr lang="ja-JP" altLang="en-US" b="1" u="sng" dirty="0"/>
              <a:t>総合社会科学専攻</a:t>
            </a:r>
            <a:endParaRPr lang="en-US" altLang="ja-JP" b="1" u="sng" dirty="0"/>
          </a:p>
          <a:p>
            <a:pPr marL="0" indent="0">
              <a:buNone/>
            </a:pPr>
            <a:r>
              <a:rPr lang="ja-JP" altLang="en-US" b="1" dirty="0"/>
              <a:t>　・特別選抜</a:t>
            </a:r>
            <a:endParaRPr lang="zh-TW" altLang="en-US" b="1" dirty="0"/>
          </a:p>
          <a:p>
            <a:pPr marL="0" indent="0">
              <a:buNone/>
            </a:pPr>
            <a:r>
              <a:rPr lang="ja-JP" altLang="en-US" b="1" dirty="0"/>
              <a:t>　　</a:t>
            </a:r>
            <a:r>
              <a:rPr lang="en-US" altLang="ja-JP" b="1" dirty="0"/>
              <a:t>―</a:t>
            </a:r>
            <a:r>
              <a:rPr lang="ja-JP" altLang="en-US" b="1" dirty="0"/>
              <a:t>　一次試験：書類審査</a:t>
            </a:r>
            <a:endParaRPr lang="en-US" altLang="ja-JP" b="1" dirty="0"/>
          </a:p>
          <a:p>
            <a:pPr marL="0" indent="0">
              <a:buNone/>
            </a:pPr>
            <a:r>
              <a:rPr lang="ja-JP" altLang="en-US" b="1" dirty="0"/>
              <a:t>　　　　 二次試験：口述試験</a:t>
            </a:r>
            <a:r>
              <a:rPr lang="ja-JP" altLang="en-US" sz="1800" b="1" dirty="0"/>
              <a:t>（</a:t>
            </a:r>
            <a:r>
              <a:rPr lang="en-US" altLang="ja-JP" sz="1800" b="1" dirty="0"/>
              <a:t>45</a:t>
            </a:r>
            <a:r>
              <a:rPr lang="ja-JP" altLang="en-US" sz="1800" b="1" dirty="0"/>
              <a:t>分、語学・史資料読解試験を</a:t>
            </a:r>
            <a:endParaRPr lang="en-US" altLang="ja-JP" sz="1800" b="1" dirty="0"/>
          </a:p>
          <a:p>
            <a:pPr marL="0" indent="0">
              <a:buNone/>
            </a:pPr>
            <a:r>
              <a:rPr lang="ja-JP" altLang="en-US" sz="1800" b="1" dirty="0"/>
              <a:t>　　　　　　　　　　　　　　　　　　　　含む）　</a:t>
            </a:r>
            <a:r>
              <a:rPr lang="ja-JP" altLang="en-US" sz="3200" b="1" dirty="0"/>
              <a:t>　</a:t>
            </a:r>
            <a:endParaRPr lang="zh-TW" altLang="en-US" b="1" dirty="0"/>
          </a:p>
          <a:p>
            <a:pPr marL="0" indent="0">
              <a:buNone/>
            </a:pPr>
            <a:endParaRPr lang="zh-TW" altLang="en-US" b="1" dirty="0"/>
          </a:p>
        </p:txBody>
      </p:sp>
    </p:spTree>
    <p:extLst>
      <p:ext uri="{BB962C8B-B14F-4D97-AF65-F5344CB8AC3E}">
        <p14:creationId xmlns:p14="http://schemas.microsoft.com/office/powerpoint/2010/main" val="432408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秋期入試（修士）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a:bodyPr>
          <a:lstStyle/>
          <a:p>
            <a:pPr marL="0" indent="0">
              <a:buNone/>
            </a:pPr>
            <a:r>
              <a:rPr lang="en-US" altLang="ja-JP" b="1" u="sng" dirty="0"/>
              <a:t>※</a:t>
            </a:r>
            <a:r>
              <a:rPr lang="ja-JP" altLang="en-US" b="1" u="sng" dirty="0"/>
              <a:t>語学スコア証明書について</a:t>
            </a:r>
            <a:endParaRPr lang="zh-TW" altLang="en-US" b="1" dirty="0"/>
          </a:p>
          <a:p>
            <a:pPr marL="0" indent="0">
              <a:buNone/>
            </a:pPr>
            <a:endParaRPr lang="zh-TW" altLang="en-US" b="1" dirty="0"/>
          </a:p>
        </p:txBody>
      </p:sp>
      <p:pic>
        <p:nvPicPr>
          <p:cNvPr id="5" name="図 4">
            <a:extLst>
              <a:ext uri="{FF2B5EF4-FFF2-40B4-BE49-F238E27FC236}">
                <a16:creationId xmlns:a16="http://schemas.microsoft.com/office/drawing/2014/main" id="{1DF9D62E-DC82-41D4-BF99-D628CDE50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24" y="3068960"/>
            <a:ext cx="8568952" cy="3220827"/>
          </a:xfrm>
          <a:prstGeom prst="rect">
            <a:avLst/>
          </a:prstGeom>
        </p:spPr>
      </p:pic>
    </p:spTree>
    <p:extLst>
      <p:ext uri="{BB962C8B-B14F-4D97-AF65-F5344CB8AC3E}">
        <p14:creationId xmlns:p14="http://schemas.microsoft.com/office/powerpoint/2010/main" val="727159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秋期入試（修士）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a:bodyPr>
          <a:lstStyle/>
          <a:p>
            <a:pPr marL="0" indent="0">
              <a:buNone/>
            </a:pPr>
            <a:r>
              <a:rPr lang="en-US" altLang="ja-JP" b="1" u="sng" dirty="0"/>
              <a:t>※</a:t>
            </a:r>
            <a:r>
              <a:rPr lang="ja-JP" altLang="en-US" b="1" u="sng" dirty="0"/>
              <a:t>語学スコア証明書について</a:t>
            </a:r>
            <a:endParaRPr lang="zh-TW" altLang="en-US" b="1" dirty="0"/>
          </a:p>
          <a:p>
            <a:pPr marL="0" indent="0">
              <a:buNone/>
            </a:pPr>
            <a:r>
              <a:rPr lang="en-US" altLang="ja-JP" b="1" dirty="0"/>
              <a:t>―</a:t>
            </a:r>
            <a:r>
              <a:rPr lang="ja-JP" altLang="en-US" b="1" dirty="0"/>
              <a:t>　英語その他の語学検定試験スコアを、</a:t>
            </a:r>
            <a:endParaRPr lang="en-US" altLang="ja-JP" b="1" dirty="0"/>
          </a:p>
          <a:p>
            <a:pPr marL="0" indent="0">
              <a:buNone/>
            </a:pPr>
            <a:r>
              <a:rPr lang="ja-JP" altLang="en-US" b="1" dirty="0"/>
              <a:t>　　 出願書類に添付（任意だが</a:t>
            </a:r>
            <a:r>
              <a:rPr lang="ja-JP" altLang="en-US" b="1" dirty="0">
                <a:solidFill>
                  <a:srgbClr val="0000FF"/>
                </a:solidFill>
              </a:rPr>
              <a:t>強く推奨</a:t>
            </a:r>
            <a:r>
              <a:rPr lang="ja-JP" altLang="en-US" b="1" dirty="0"/>
              <a:t>）</a:t>
            </a:r>
            <a:endParaRPr lang="en-US" altLang="ja-JP" b="1" dirty="0"/>
          </a:p>
          <a:p>
            <a:pPr marL="0" indent="0">
              <a:buNone/>
            </a:pPr>
            <a:r>
              <a:rPr lang="en-US" altLang="ja-JP" b="1" dirty="0"/>
              <a:t>―</a:t>
            </a:r>
            <a:r>
              <a:rPr lang="ja-JP" altLang="en-US" b="1" dirty="0"/>
              <a:t>　複数言語の提出も可能</a:t>
            </a:r>
            <a:endParaRPr lang="en-US" altLang="ja-JP" b="1" dirty="0"/>
          </a:p>
          <a:p>
            <a:pPr marL="0" indent="0">
              <a:buNone/>
            </a:pPr>
            <a:r>
              <a:rPr lang="en-US" altLang="ja-JP" b="1" dirty="0"/>
              <a:t>―</a:t>
            </a:r>
            <a:r>
              <a:rPr lang="ja-JP" altLang="en-US" b="1" dirty="0"/>
              <a:t>　一次試験の書類審査において総合的に</a:t>
            </a:r>
            <a:endParaRPr lang="en-US" altLang="ja-JP" b="1" dirty="0"/>
          </a:p>
          <a:p>
            <a:pPr marL="0" indent="0">
              <a:buNone/>
            </a:pPr>
            <a:r>
              <a:rPr lang="ja-JP" altLang="en-US" b="1" dirty="0"/>
              <a:t>　　 判定</a:t>
            </a:r>
            <a:endParaRPr lang="zh-TW" altLang="en-US" b="1" dirty="0"/>
          </a:p>
        </p:txBody>
      </p:sp>
    </p:spTree>
    <p:extLst>
      <p:ext uri="{BB962C8B-B14F-4D97-AF65-F5344CB8AC3E}">
        <p14:creationId xmlns:p14="http://schemas.microsoft.com/office/powerpoint/2010/main" val="2082958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BD1E07-6763-4576-B8D2-702324DBF1F6}"/>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465AAE74-B161-4FBF-BEE9-5B13255978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673114"/>
            <a:ext cx="5904656" cy="5795911"/>
          </a:xfrm>
        </p:spPr>
      </p:pic>
      <p:sp>
        <p:nvSpPr>
          <p:cNvPr id="6" name="テキスト ボックス 5">
            <a:extLst>
              <a:ext uri="{FF2B5EF4-FFF2-40B4-BE49-F238E27FC236}">
                <a16:creationId xmlns:a16="http://schemas.microsoft.com/office/drawing/2014/main" id="{05D740B0-9BE1-43B4-995D-69F82E68D9BC}"/>
              </a:ext>
            </a:extLst>
          </p:cNvPr>
          <p:cNvSpPr txBox="1"/>
          <p:nvPr/>
        </p:nvSpPr>
        <p:spPr>
          <a:xfrm>
            <a:off x="683568" y="4293096"/>
            <a:ext cx="2952328" cy="1938992"/>
          </a:xfrm>
          <a:prstGeom prst="rect">
            <a:avLst/>
          </a:prstGeom>
          <a:noFill/>
        </p:spPr>
        <p:txBody>
          <a:bodyPr wrap="square" rtlCol="0">
            <a:spAutoFit/>
          </a:bodyPr>
          <a:lstStyle/>
          <a:p>
            <a:r>
              <a:rPr kumimoji="1" lang="en-US" altLang="ja-JP" sz="2000" b="1" dirty="0">
                <a:solidFill>
                  <a:srgbClr val="0000FF"/>
                </a:solidFill>
              </a:rPr>
              <a:t>※</a:t>
            </a:r>
            <a:r>
              <a:rPr kumimoji="1" lang="ja-JP" altLang="en-US" sz="2000" b="1" dirty="0">
                <a:solidFill>
                  <a:srgbClr val="0000FF"/>
                </a:solidFill>
              </a:rPr>
              <a:t>この一覧にない各種語学検定の成績を添付することも可能です。</a:t>
            </a:r>
          </a:p>
          <a:p>
            <a:r>
              <a:rPr kumimoji="1" lang="ja-JP" altLang="en-US" sz="2000" b="1" dirty="0">
                <a:solidFill>
                  <a:srgbClr val="0000FF"/>
                </a:solidFill>
              </a:rPr>
              <a:t>不明な点があれば、社会学研究科までお問い合わせください。</a:t>
            </a:r>
          </a:p>
        </p:txBody>
      </p:sp>
    </p:spTree>
    <p:extLst>
      <p:ext uri="{BB962C8B-B14F-4D97-AF65-F5344CB8AC3E}">
        <p14:creationId xmlns:p14="http://schemas.microsoft.com/office/powerpoint/2010/main" val="3002304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社会学研究科の</a:t>
            </a:r>
            <a:r>
              <a:rPr lang="ja-JP" altLang="en-US" b="1" dirty="0"/>
              <a:t>特徴</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fontScale="92500" lnSpcReduction="10000"/>
          </a:bodyPr>
          <a:lstStyle/>
          <a:p>
            <a:pPr marL="0" indent="0">
              <a:buNone/>
            </a:pPr>
            <a:r>
              <a:rPr kumimoji="1" lang="ja-JP" altLang="en-US" b="1" dirty="0"/>
              <a:t>・人文・社会科学を横断する研究・教育の拠点</a:t>
            </a:r>
            <a:endParaRPr kumimoji="1" lang="en-US" altLang="ja-JP" b="1" dirty="0"/>
          </a:p>
          <a:p>
            <a:pPr marL="0" indent="0">
              <a:buNone/>
            </a:pPr>
            <a:endParaRPr kumimoji="1" lang="ja-JP" altLang="en-US" b="1" dirty="0"/>
          </a:p>
          <a:p>
            <a:pPr marL="0" indent="0">
              <a:buNone/>
            </a:pPr>
            <a:r>
              <a:rPr kumimoji="1" lang="ja-JP" altLang="en-US" b="1" dirty="0"/>
              <a:t>・各専門分野でトップクラスの研究者が在籍</a:t>
            </a:r>
          </a:p>
          <a:p>
            <a:pPr marL="0" indent="0">
              <a:buNone/>
            </a:pPr>
            <a:r>
              <a:rPr kumimoji="1" lang="ja-JP" altLang="en-US" b="1" dirty="0"/>
              <a:t>　　　社会学、哲学・思想、歴史学、教育学、</a:t>
            </a:r>
            <a:endParaRPr kumimoji="1" lang="en-US" altLang="ja-JP" b="1" dirty="0"/>
          </a:p>
          <a:p>
            <a:pPr marL="0" indent="0">
              <a:buNone/>
            </a:pPr>
            <a:r>
              <a:rPr kumimoji="1" lang="ja-JP" altLang="en-US" b="1" dirty="0"/>
              <a:t>　　　政治学、人類学、社会心理学など</a:t>
            </a:r>
          </a:p>
          <a:p>
            <a:pPr marL="0" indent="0">
              <a:buNone/>
            </a:pPr>
            <a:endParaRPr kumimoji="1" lang="en-US" altLang="ja-JP" b="1" dirty="0"/>
          </a:p>
          <a:p>
            <a:pPr marL="0" indent="0">
              <a:buNone/>
            </a:pPr>
            <a:r>
              <a:rPr kumimoji="1" lang="ja-JP" altLang="en-US" b="1" dirty="0"/>
              <a:t>・社会政策、グローバリゼーション、ジェンダー、</a:t>
            </a:r>
            <a:endParaRPr kumimoji="1" lang="en-US" altLang="ja-JP" b="1" dirty="0"/>
          </a:p>
          <a:p>
            <a:pPr marL="0" indent="0">
              <a:buNone/>
            </a:pPr>
            <a:r>
              <a:rPr lang="ja-JP" altLang="en-US" b="1" dirty="0"/>
              <a:t>　</a:t>
            </a:r>
            <a:r>
              <a:rPr kumimoji="1" lang="ja-JP" altLang="en-US" b="1" dirty="0"/>
              <a:t>環境、スポーツなど領域横断的な学問</a:t>
            </a:r>
          </a:p>
        </p:txBody>
      </p:sp>
    </p:spTree>
    <p:extLst>
      <p:ext uri="{BB962C8B-B14F-4D97-AF65-F5344CB8AC3E}">
        <p14:creationId xmlns:p14="http://schemas.microsoft.com/office/powerpoint/2010/main" val="4060485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春期入試（修士）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a:bodyPr>
          <a:lstStyle/>
          <a:p>
            <a:pPr marL="0" indent="0">
              <a:buNone/>
            </a:pPr>
            <a:r>
              <a:rPr lang="ja-JP" altLang="en-US" b="1" u="sng" dirty="0"/>
              <a:t>総合社会科学専攻</a:t>
            </a:r>
            <a:endParaRPr lang="en-US" altLang="ja-JP" b="1" u="sng" dirty="0"/>
          </a:p>
          <a:p>
            <a:pPr marL="0" indent="0">
              <a:buNone/>
            </a:pPr>
            <a:r>
              <a:rPr lang="ja-JP" altLang="en-US" b="1" dirty="0"/>
              <a:t>　・修士課程（春期）</a:t>
            </a:r>
            <a:endParaRPr lang="zh-TW" altLang="en-US" b="1" dirty="0"/>
          </a:p>
          <a:p>
            <a:pPr marL="0" indent="0">
              <a:buNone/>
            </a:pPr>
            <a:r>
              <a:rPr lang="ja-JP" altLang="en-US" b="1" dirty="0"/>
              <a:t>　　</a:t>
            </a:r>
            <a:r>
              <a:rPr lang="en-US" altLang="ja-JP" b="1" dirty="0"/>
              <a:t>―</a:t>
            </a:r>
            <a:r>
              <a:rPr lang="ja-JP" altLang="en-US" b="1" dirty="0"/>
              <a:t>　研究計画書、卒業論文、成績証明書</a:t>
            </a:r>
            <a:endParaRPr lang="en-US" altLang="ja-JP" b="1" dirty="0"/>
          </a:p>
          <a:p>
            <a:pPr marL="0" indent="0">
              <a:buNone/>
            </a:pPr>
            <a:r>
              <a:rPr lang="ja-JP" altLang="en-US" b="1" dirty="0"/>
              <a:t>　　　　 など</a:t>
            </a:r>
            <a:endParaRPr lang="en-US" altLang="ja-JP" b="1" dirty="0"/>
          </a:p>
          <a:p>
            <a:pPr marL="0" indent="0">
              <a:buNone/>
            </a:pPr>
            <a:r>
              <a:rPr lang="ja-JP" altLang="en-US" b="1" dirty="0"/>
              <a:t>　　</a:t>
            </a:r>
            <a:r>
              <a:rPr lang="en-US" altLang="ja-JP" b="1" dirty="0"/>
              <a:t>―</a:t>
            </a:r>
            <a:r>
              <a:rPr lang="ja-JP" altLang="en-US" b="1" dirty="0"/>
              <a:t>　一次試験：書類選考</a:t>
            </a:r>
            <a:endParaRPr lang="en-US" altLang="ja-JP" b="1" dirty="0"/>
          </a:p>
          <a:p>
            <a:pPr marL="0" indent="0">
              <a:buNone/>
            </a:pPr>
            <a:r>
              <a:rPr lang="ja-JP" altLang="en-US" b="1" dirty="0"/>
              <a:t>　　　　 二次試験：口述試験</a:t>
            </a:r>
            <a:r>
              <a:rPr lang="ja-JP" altLang="en-US" sz="1800" b="1" dirty="0"/>
              <a:t>（</a:t>
            </a:r>
            <a:r>
              <a:rPr lang="en-US" altLang="ja-JP" sz="1800" b="1" dirty="0"/>
              <a:t>45</a:t>
            </a:r>
            <a:r>
              <a:rPr lang="ja-JP" altLang="en-US" sz="1800" b="1" dirty="0"/>
              <a:t>分、語学・史資料読解試験を</a:t>
            </a:r>
            <a:endParaRPr lang="en-US" altLang="ja-JP" sz="1800" b="1" dirty="0"/>
          </a:p>
          <a:p>
            <a:pPr marL="0" indent="0">
              <a:buNone/>
            </a:pPr>
            <a:r>
              <a:rPr lang="ja-JP" altLang="en-US" sz="1800" b="1" dirty="0"/>
              <a:t>　　　　　　　　　　　　　　　　　　　　含む）　</a:t>
            </a:r>
            <a:r>
              <a:rPr lang="ja-JP" altLang="en-US" sz="3200" b="1" dirty="0"/>
              <a:t>　</a:t>
            </a:r>
            <a:endParaRPr lang="zh-TW" altLang="en-US" b="1" dirty="0"/>
          </a:p>
          <a:p>
            <a:pPr marL="0" indent="0">
              <a:buNone/>
            </a:pPr>
            <a:endParaRPr lang="zh-TW" altLang="en-US" b="1" dirty="0"/>
          </a:p>
        </p:txBody>
      </p:sp>
    </p:spTree>
    <p:extLst>
      <p:ext uri="{BB962C8B-B14F-4D97-AF65-F5344CB8AC3E}">
        <p14:creationId xmlns:p14="http://schemas.microsoft.com/office/powerpoint/2010/main" val="2628859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春期入試（修士）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lnSpcReduction="10000"/>
          </a:bodyPr>
          <a:lstStyle/>
          <a:p>
            <a:pPr marL="0" indent="0">
              <a:buNone/>
            </a:pPr>
            <a:r>
              <a:rPr lang="ja-JP" altLang="en-US" b="1" u="sng" dirty="0"/>
              <a:t>総合社会科学専攻</a:t>
            </a:r>
            <a:endParaRPr lang="en-US" altLang="ja-JP" b="1" u="sng" dirty="0"/>
          </a:p>
          <a:p>
            <a:pPr marL="0" indent="0">
              <a:buNone/>
            </a:pPr>
            <a:r>
              <a:rPr lang="ja-JP" altLang="en-US" b="1" dirty="0"/>
              <a:t>　・外国人特別選考</a:t>
            </a:r>
            <a:endParaRPr lang="zh-TW" altLang="en-US" b="1" dirty="0"/>
          </a:p>
          <a:p>
            <a:pPr marL="0" indent="0">
              <a:buNone/>
            </a:pPr>
            <a:r>
              <a:rPr lang="ja-JP" altLang="en-US" b="1" dirty="0"/>
              <a:t>　　</a:t>
            </a:r>
            <a:r>
              <a:rPr lang="en-US" altLang="ja-JP" b="1" dirty="0"/>
              <a:t>―</a:t>
            </a:r>
            <a:r>
              <a:rPr lang="ja-JP" altLang="en-US" b="1" dirty="0"/>
              <a:t>　研究計画書、推薦書、成績証明書</a:t>
            </a:r>
            <a:endParaRPr lang="en-US" altLang="ja-JP" b="1" dirty="0"/>
          </a:p>
          <a:p>
            <a:pPr marL="0" indent="0">
              <a:buNone/>
            </a:pPr>
            <a:r>
              <a:rPr lang="ja-JP" altLang="en-US" b="1" dirty="0"/>
              <a:t>　　　　 など</a:t>
            </a:r>
            <a:endParaRPr lang="en-US" altLang="ja-JP" b="1" dirty="0"/>
          </a:p>
          <a:p>
            <a:pPr marL="0" indent="0">
              <a:buNone/>
            </a:pPr>
            <a:r>
              <a:rPr lang="ja-JP" altLang="en-US" b="1" dirty="0"/>
              <a:t>　　</a:t>
            </a:r>
            <a:r>
              <a:rPr lang="en-US" altLang="ja-JP" b="1" dirty="0"/>
              <a:t>―</a:t>
            </a:r>
            <a:r>
              <a:rPr lang="ja-JP" altLang="en-US" b="1" dirty="0"/>
              <a:t>　一次試験：論文筆記試験</a:t>
            </a:r>
            <a:r>
              <a:rPr lang="ja-JP" altLang="en-US" sz="1800" b="1" dirty="0"/>
              <a:t>（社会科学の基礎学力、</a:t>
            </a:r>
            <a:endParaRPr lang="en-US" altLang="ja-JP" sz="1800" b="1" dirty="0"/>
          </a:p>
          <a:p>
            <a:pPr marL="0" indent="0">
              <a:buNone/>
            </a:pPr>
            <a:r>
              <a:rPr lang="ja-JP" altLang="en-US" sz="1800" b="1" dirty="0"/>
              <a:t>　　　　　　　　　　　　　　　　　　　　専門科目）</a:t>
            </a:r>
            <a:endParaRPr lang="en-US" altLang="ja-JP" b="1" dirty="0"/>
          </a:p>
          <a:p>
            <a:pPr marL="0" indent="0">
              <a:buNone/>
            </a:pPr>
            <a:r>
              <a:rPr lang="ja-JP" altLang="en-US" b="1" dirty="0"/>
              <a:t>　　　　 二次試験：口述試験</a:t>
            </a:r>
            <a:r>
              <a:rPr lang="ja-JP" altLang="en-US" sz="1800" b="1" dirty="0"/>
              <a:t>（</a:t>
            </a:r>
            <a:r>
              <a:rPr lang="en-US" altLang="ja-JP" sz="1800" b="1" dirty="0"/>
              <a:t>45</a:t>
            </a:r>
            <a:r>
              <a:rPr lang="ja-JP" altLang="en-US" sz="1800" b="1" dirty="0"/>
              <a:t>分、語学・史資料読解試験を</a:t>
            </a:r>
            <a:endParaRPr lang="en-US" altLang="ja-JP" sz="1800" b="1" dirty="0"/>
          </a:p>
          <a:p>
            <a:pPr marL="0" indent="0">
              <a:buNone/>
            </a:pPr>
            <a:r>
              <a:rPr lang="ja-JP" altLang="en-US" sz="1800" b="1" dirty="0"/>
              <a:t>　　　　　　　　　　　　　　　　　　　　含む）　</a:t>
            </a:r>
            <a:r>
              <a:rPr lang="ja-JP" altLang="en-US" sz="3200" b="1" dirty="0"/>
              <a:t>　</a:t>
            </a:r>
            <a:endParaRPr lang="zh-TW" altLang="en-US" b="1" dirty="0"/>
          </a:p>
          <a:p>
            <a:pPr marL="0" indent="0">
              <a:buNone/>
            </a:pPr>
            <a:endParaRPr lang="zh-TW" altLang="en-US" b="1" dirty="0"/>
          </a:p>
        </p:txBody>
      </p:sp>
    </p:spTree>
    <p:extLst>
      <p:ext uri="{BB962C8B-B14F-4D97-AF65-F5344CB8AC3E}">
        <p14:creationId xmlns:p14="http://schemas.microsoft.com/office/powerpoint/2010/main" val="3166061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春期入試（博士）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a:bodyPr>
          <a:lstStyle/>
          <a:p>
            <a:pPr marL="0" indent="0">
              <a:buNone/>
            </a:pPr>
            <a:r>
              <a:rPr lang="ja-JP" altLang="en-US" b="1" u="sng" dirty="0"/>
              <a:t>総合社会科学専攻</a:t>
            </a:r>
            <a:endParaRPr lang="en-US" altLang="ja-JP" b="1" u="sng" dirty="0"/>
          </a:p>
          <a:p>
            <a:pPr marL="0" indent="0">
              <a:buNone/>
            </a:pPr>
            <a:r>
              <a:rPr lang="ja-JP" altLang="en-US" b="1" dirty="0"/>
              <a:t>　・博士後期課程</a:t>
            </a:r>
            <a:r>
              <a:rPr lang="ja-JP" altLang="en-US" b="1" dirty="0">
                <a:solidFill>
                  <a:srgbClr val="0000FF"/>
                </a:solidFill>
              </a:rPr>
              <a:t>進学</a:t>
            </a:r>
            <a:endParaRPr lang="zh-TW" altLang="en-US" b="1" dirty="0">
              <a:solidFill>
                <a:srgbClr val="0000FF"/>
              </a:solidFill>
            </a:endParaRPr>
          </a:p>
          <a:p>
            <a:pPr marL="0" indent="0">
              <a:buNone/>
            </a:pPr>
            <a:r>
              <a:rPr lang="ja-JP" altLang="en-US" b="1" dirty="0"/>
              <a:t>　　</a:t>
            </a:r>
            <a:r>
              <a:rPr lang="en-US" altLang="ja-JP" b="1" dirty="0"/>
              <a:t>―</a:t>
            </a:r>
            <a:r>
              <a:rPr lang="ja-JP" altLang="en-US" b="1" dirty="0"/>
              <a:t>　修士論文、研究計画書など</a:t>
            </a:r>
            <a:endParaRPr lang="en-US" altLang="ja-JP" b="1" dirty="0"/>
          </a:p>
          <a:p>
            <a:pPr marL="0" indent="0">
              <a:buNone/>
            </a:pPr>
            <a:r>
              <a:rPr lang="ja-JP" altLang="en-US" b="1" dirty="0"/>
              <a:t>　　</a:t>
            </a:r>
            <a:r>
              <a:rPr lang="en-US" altLang="ja-JP" b="1" dirty="0"/>
              <a:t>―</a:t>
            </a:r>
            <a:r>
              <a:rPr lang="ja-JP" altLang="en-US" b="1" dirty="0"/>
              <a:t>　一次試験：書類選考</a:t>
            </a:r>
            <a:endParaRPr lang="en-US" altLang="ja-JP" b="1" dirty="0"/>
          </a:p>
          <a:p>
            <a:pPr marL="0" indent="0">
              <a:buNone/>
            </a:pPr>
            <a:r>
              <a:rPr lang="ja-JP" altLang="en-US" b="1" dirty="0"/>
              <a:t>　　　　 二次試験：口述試験</a:t>
            </a:r>
            <a:r>
              <a:rPr lang="ja-JP" altLang="en-US" sz="1800" b="1" dirty="0"/>
              <a:t>（</a:t>
            </a:r>
            <a:r>
              <a:rPr lang="en-US" altLang="ja-JP" sz="1800" b="1" dirty="0"/>
              <a:t>50</a:t>
            </a:r>
            <a:r>
              <a:rPr lang="ja-JP" altLang="en-US" sz="1800" b="1" dirty="0"/>
              <a:t>分、語学・史資料読解試験を</a:t>
            </a:r>
            <a:endParaRPr lang="en-US" altLang="ja-JP" sz="1800" b="1" dirty="0"/>
          </a:p>
          <a:p>
            <a:pPr marL="0" indent="0">
              <a:buNone/>
            </a:pPr>
            <a:r>
              <a:rPr lang="ja-JP" altLang="en-US" sz="1800" b="1" dirty="0"/>
              <a:t>　　　　　　　　　　　　　　　　　　　　含む）　</a:t>
            </a:r>
            <a:r>
              <a:rPr lang="ja-JP" altLang="en-US" sz="3200" b="1" dirty="0"/>
              <a:t>　</a:t>
            </a:r>
            <a:endParaRPr lang="zh-TW" altLang="en-US" b="1" dirty="0"/>
          </a:p>
          <a:p>
            <a:pPr marL="0" indent="0">
              <a:buNone/>
            </a:pPr>
            <a:endParaRPr lang="zh-TW" altLang="en-US" b="1" dirty="0"/>
          </a:p>
        </p:txBody>
      </p:sp>
    </p:spTree>
    <p:extLst>
      <p:ext uri="{BB962C8B-B14F-4D97-AF65-F5344CB8AC3E}">
        <p14:creationId xmlns:p14="http://schemas.microsoft.com/office/powerpoint/2010/main" val="147746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b="1" dirty="0"/>
              <a:t>春期入試（博士）</a:t>
            </a:r>
            <a:endParaRPr kumimoji="1" lang="ja-JP" altLang="en-US"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a:bodyPr>
          <a:lstStyle/>
          <a:p>
            <a:pPr marL="0" indent="0">
              <a:buNone/>
            </a:pPr>
            <a:r>
              <a:rPr lang="ja-JP" altLang="en-US" b="1" u="sng" dirty="0"/>
              <a:t>総合社会科学専攻</a:t>
            </a:r>
            <a:endParaRPr lang="en-US" altLang="ja-JP" b="1" u="sng" dirty="0"/>
          </a:p>
          <a:p>
            <a:pPr marL="0" indent="0">
              <a:buNone/>
            </a:pPr>
            <a:r>
              <a:rPr lang="ja-JP" altLang="en-US" b="1" dirty="0"/>
              <a:t>　・博士後期課程</a:t>
            </a:r>
            <a:r>
              <a:rPr lang="ja-JP" altLang="en-US" b="1" dirty="0">
                <a:solidFill>
                  <a:srgbClr val="0000FF"/>
                </a:solidFill>
              </a:rPr>
              <a:t>編入学</a:t>
            </a:r>
            <a:endParaRPr lang="zh-TW" altLang="en-US" b="1" dirty="0">
              <a:solidFill>
                <a:srgbClr val="0000FF"/>
              </a:solidFill>
            </a:endParaRPr>
          </a:p>
          <a:p>
            <a:pPr marL="0" indent="0">
              <a:buNone/>
            </a:pPr>
            <a:r>
              <a:rPr lang="ja-JP" altLang="en-US" b="1" dirty="0"/>
              <a:t>　　</a:t>
            </a:r>
            <a:r>
              <a:rPr lang="en-US" altLang="ja-JP" b="1" dirty="0"/>
              <a:t>―</a:t>
            </a:r>
            <a:r>
              <a:rPr lang="ja-JP" altLang="en-US" b="1" dirty="0"/>
              <a:t>　修士論文、研究計画書など</a:t>
            </a:r>
            <a:endParaRPr lang="en-US" altLang="ja-JP" b="1" dirty="0"/>
          </a:p>
          <a:p>
            <a:pPr marL="0" indent="0">
              <a:buNone/>
            </a:pPr>
            <a:r>
              <a:rPr lang="ja-JP" altLang="en-US" b="1" dirty="0"/>
              <a:t>　　</a:t>
            </a:r>
            <a:r>
              <a:rPr lang="en-US" altLang="ja-JP" b="1" dirty="0"/>
              <a:t>―</a:t>
            </a:r>
            <a:r>
              <a:rPr lang="ja-JP" altLang="en-US" b="1" dirty="0"/>
              <a:t>　一次試験：書類選考</a:t>
            </a:r>
            <a:endParaRPr lang="en-US" altLang="ja-JP" b="1" dirty="0"/>
          </a:p>
          <a:p>
            <a:pPr marL="0" indent="0">
              <a:buNone/>
            </a:pPr>
            <a:r>
              <a:rPr lang="ja-JP" altLang="en-US" b="1" dirty="0"/>
              <a:t>　　　　 二次試験：口述試験</a:t>
            </a:r>
            <a:r>
              <a:rPr lang="ja-JP" altLang="en-US" sz="1800" b="1" dirty="0"/>
              <a:t>（</a:t>
            </a:r>
            <a:r>
              <a:rPr lang="en-US" altLang="ja-JP" sz="1800" b="1" dirty="0"/>
              <a:t>70</a:t>
            </a:r>
            <a:r>
              <a:rPr lang="ja-JP" altLang="en-US" sz="1800" b="1" dirty="0"/>
              <a:t>分、語学・史資料読解試験を</a:t>
            </a:r>
            <a:endParaRPr lang="en-US" altLang="ja-JP" sz="1800" b="1" dirty="0"/>
          </a:p>
          <a:p>
            <a:pPr marL="0" indent="0">
              <a:buNone/>
            </a:pPr>
            <a:r>
              <a:rPr lang="ja-JP" altLang="en-US" sz="1800" b="1" dirty="0"/>
              <a:t>　　　　　　　　　　　　　　　　　　　　含む）　</a:t>
            </a:r>
            <a:r>
              <a:rPr lang="ja-JP" altLang="en-US" sz="3200" b="1" dirty="0"/>
              <a:t>　</a:t>
            </a:r>
            <a:endParaRPr lang="zh-TW" altLang="en-US" b="1" dirty="0"/>
          </a:p>
          <a:p>
            <a:pPr marL="0" indent="0">
              <a:buNone/>
            </a:pPr>
            <a:endParaRPr lang="zh-TW" altLang="en-US" b="1" dirty="0"/>
          </a:p>
        </p:txBody>
      </p:sp>
    </p:spTree>
    <p:extLst>
      <p:ext uri="{BB962C8B-B14F-4D97-AF65-F5344CB8AC3E}">
        <p14:creationId xmlns:p14="http://schemas.microsoft.com/office/powerpoint/2010/main" val="2681216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試験日程</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fontScale="92500" lnSpcReduction="20000"/>
          </a:bodyPr>
          <a:lstStyle/>
          <a:p>
            <a:pPr marL="0" indent="0">
              <a:buNone/>
            </a:pPr>
            <a:r>
              <a:rPr lang="ja-JP" altLang="en-US" b="1" u="sng" dirty="0"/>
              <a:t>修士課程秋期</a:t>
            </a:r>
            <a:endParaRPr lang="en-US" altLang="ja-JP" b="1" u="sng" dirty="0"/>
          </a:p>
          <a:p>
            <a:pPr marL="0" indent="0">
              <a:buNone/>
            </a:pPr>
            <a:r>
              <a:rPr lang="ja-JP" altLang="en-US" b="1" dirty="0"/>
              <a:t>　　</a:t>
            </a:r>
            <a:r>
              <a:rPr lang="zh-TW" altLang="en-US" b="1" dirty="0">
                <a:solidFill>
                  <a:srgbClr val="0000FF"/>
                </a:solidFill>
              </a:rPr>
              <a:t>出願期間</a:t>
            </a:r>
          </a:p>
          <a:p>
            <a:pPr marL="0" indent="0">
              <a:buNone/>
            </a:pPr>
            <a:r>
              <a:rPr lang="ja-JP" altLang="en-US" b="1" dirty="0">
                <a:solidFill>
                  <a:srgbClr val="0000FF"/>
                </a:solidFill>
              </a:rPr>
              <a:t>　　　　　</a:t>
            </a:r>
            <a:r>
              <a:rPr lang="en-US" altLang="zh-TW" b="1" dirty="0">
                <a:solidFill>
                  <a:srgbClr val="0000FF"/>
                </a:solidFill>
              </a:rPr>
              <a:t>2021</a:t>
            </a:r>
            <a:r>
              <a:rPr lang="zh-TW" altLang="en-US" b="1" dirty="0">
                <a:solidFill>
                  <a:srgbClr val="0000FF"/>
                </a:solidFill>
              </a:rPr>
              <a:t>年</a:t>
            </a:r>
            <a:r>
              <a:rPr lang="en-US" altLang="zh-TW" b="1" dirty="0">
                <a:solidFill>
                  <a:srgbClr val="0000FF"/>
                </a:solidFill>
              </a:rPr>
              <a:t>8</a:t>
            </a:r>
            <a:r>
              <a:rPr lang="zh-TW" altLang="en-US" b="1" dirty="0">
                <a:solidFill>
                  <a:srgbClr val="0000FF"/>
                </a:solidFill>
              </a:rPr>
              <a:t>月</a:t>
            </a:r>
            <a:r>
              <a:rPr lang="en-US" altLang="zh-TW" b="1" dirty="0">
                <a:solidFill>
                  <a:srgbClr val="0000FF"/>
                </a:solidFill>
              </a:rPr>
              <a:t>2</a:t>
            </a:r>
            <a:r>
              <a:rPr lang="zh-TW" altLang="en-US" b="1" dirty="0">
                <a:solidFill>
                  <a:srgbClr val="0000FF"/>
                </a:solidFill>
              </a:rPr>
              <a:t>日～</a:t>
            </a:r>
            <a:r>
              <a:rPr lang="en-US" altLang="zh-TW" b="1" dirty="0">
                <a:solidFill>
                  <a:srgbClr val="0000FF"/>
                </a:solidFill>
              </a:rPr>
              <a:t>8</a:t>
            </a:r>
            <a:r>
              <a:rPr lang="zh-TW" altLang="en-US" b="1" dirty="0">
                <a:solidFill>
                  <a:srgbClr val="0000FF"/>
                </a:solidFill>
              </a:rPr>
              <a:t>月</a:t>
            </a:r>
            <a:r>
              <a:rPr lang="en-US" altLang="zh-TW" b="1" dirty="0">
                <a:solidFill>
                  <a:srgbClr val="0000FF"/>
                </a:solidFill>
              </a:rPr>
              <a:t>18</a:t>
            </a:r>
            <a:r>
              <a:rPr lang="zh-TW" altLang="en-US" b="1" dirty="0">
                <a:solidFill>
                  <a:srgbClr val="0000FF"/>
                </a:solidFill>
              </a:rPr>
              <a:t>日</a:t>
            </a:r>
            <a:endParaRPr lang="en-US" altLang="zh-TW" b="1" dirty="0">
              <a:solidFill>
                <a:srgbClr val="0000FF"/>
              </a:solidFill>
            </a:endParaRPr>
          </a:p>
          <a:p>
            <a:pPr marL="0" indent="0">
              <a:buNone/>
            </a:pPr>
            <a:r>
              <a:rPr lang="ja-JP" altLang="en-US" b="1" dirty="0"/>
              <a:t>　　第一次試験（書類審査除く）</a:t>
            </a:r>
          </a:p>
          <a:p>
            <a:pPr marL="0" indent="0">
              <a:buNone/>
            </a:pPr>
            <a:r>
              <a:rPr lang="ja-JP" altLang="en-US" b="1" dirty="0"/>
              <a:t>　　　　　</a:t>
            </a:r>
            <a:r>
              <a:rPr lang="en-US" altLang="ja-JP" b="1" dirty="0"/>
              <a:t>8</a:t>
            </a:r>
            <a:r>
              <a:rPr lang="ja-JP" altLang="en-US" b="1" dirty="0"/>
              <a:t>月</a:t>
            </a:r>
            <a:r>
              <a:rPr lang="en-US" altLang="ja-JP" b="1" dirty="0"/>
              <a:t>31</a:t>
            </a:r>
            <a:r>
              <a:rPr lang="ja-JP" altLang="en-US" b="1" dirty="0"/>
              <a:t>日</a:t>
            </a:r>
          </a:p>
          <a:p>
            <a:pPr marL="0" indent="0">
              <a:buNone/>
            </a:pPr>
            <a:r>
              <a:rPr lang="ja-JP" altLang="en-US" b="1" dirty="0"/>
              <a:t>　　第二次試験</a:t>
            </a:r>
          </a:p>
          <a:p>
            <a:pPr marL="0" indent="0">
              <a:buNone/>
            </a:pPr>
            <a:r>
              <a:rPr lang="ja-JP" altLang="en-US" b="1" dirty="0"/>
              <a:t>　　　　　</a:t>
            </a:r>
            <a:r>
              <a:rPr lang="en-US" altLang="ja-JP" b="1" dirty="0"/>
              <a:t>9</a:t>
            </a:r>
            <a:r>
              <a:rPr lang="ja-JP" altLang="en-US" b="1" dirty="0"/>
              <a:t>月</a:t>
            </a:r>
            <a:r>
              <a:rPr lang="en-US" altLang="ja-JP" b="1" dirty="0"/>
              <a:t>8</a:t>
            </a:r>
            <a:r>
              <a:rPr lang="ja-JP" altLang="en-US" b="1" dirty="0"/>
              <a:t>日または</a:t>
            </a:r>
            <a:r>
              <a:rPr lang="en-US" altLang="ja-JP" b="1" dirty="0"/>
              <a:t>9</a:t>
            </a:r>
            <a:r>
              <a:rPr lang="ja-JP" altLang="en-US" b="1" dirty="0"/>
              <a:t>月</a:t>
            </a:r>
            <a:r>
              <a:rPr lang="en-US" altLang="ja-JP" b="1" dirty="0"/>
              <a:t>9</a:t>
            </a:r>
            <a:r>
              <a:rPr lang="ja-JP" altLang="en-US" b="1" dirty="0"/>
              <a:t>日</a:t>
            </a:r>
          </a:p>
          <a:p>
            <a:pPr marL="0" indent="0">
              <a:buNone/>
            </a:pPr>
            <a:r>
              <a:rPr lang="ja-JP" altLang="en-US" b="1" dirty="0"/>
              <a:t>　　合格発表</a:t>
            </a:r>
          </a:p>
          <a:p>
            <a:pPr marL="0" indent="0">
              <a:buNone/>
            </a:pPr>
            <a:r>
              <a:rPr lang="ja-JP" altLang="en-US" b="1" dirty="0"/>
              <a:t>　　　　　</a:t>
            </a:r>
            <a:r>
              <a:rPr lang="en-US" altLang="ja-JP" b="1" dirty="0"/>
              <a:t>9</a:t>
            </a:r>
            <a:r>
              <a:rPr lang="ja-JP" altLang="en-US" b="1" dirty="0"/>
              <a:t>月</a:t>
            </a:r>
            <a:r>
              <a:rPr lang="en-US" altLang="ja-JP" b="1" dirty="0"/>
              <a:t>13</a:t>
            </a:r>
            <a:r>
              <a:rPr lang="ja-JP" altLang="en-US" b="1" dirty="0"/>
              <a:t>日</a:t>
            </a:r>
            <a:endParaRPr lang="zh-TW" altLang="en-US" b="1" dirty="0"/>
          </a:p>
          <a:p>
            <a:pPr marL="0" indent="0">
              <a:buNone/>
            </a:pPr>
            <a:endParaRPr lang="zh-TW" altLang="en-US" b="1" dirty="0"/>
          </a:p>
          <a:p>
            <a:pPr marL="0" indent="0">
              <a:buNone/>
            </a:pPr>
            <a:endParaRPr lang="zh-TW" altLang="en-US" b="1" dirty="0"/>
          </a:p>
        </p:txBody>
      </p:sp>
    </p:spTree>
    <p:extLst>
      <p:ext uri="{BB962C8B-B14F-4D97-AF65-F5344CB8AC3E}">
        <p14:creationId xmlns:p14="http://schemas.microsoft.com/office/powerpoint/2010/main" val="2998868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試験日程</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fontScale="92500" lnSpcReduction="20000"/>
          </a:bodyPr>
          <a:lstStyle/>
          <a:p>
            <a:pPr marL="0" indent="0">
              <a:buNone/>
            </a:pPr>
            <a:r>
              <a:rPr lang="ja-JP" altLang="en-US" b="1" u="sng" dirty="0"/>
              <a:t>修士課程春期</a:t>
            </a:r>
            <a:endParaRPr lang="en-US" altLang="ja-JP" b="1" u="sng" dirty="0"/>
          </a:p>
          <a:p>
            <a:pPr marL="0" indent="0">
              <a:buNone/>
            </a:pPr>
            <a:r>
              <a:rPr lang="ja-JP" altLang="en-US" b="1" dirty="0"/>
              <a:t>　　</a:t>
            </a:r>
            <a:r>
              <a:rPr lang="zh-TW" altLang="en-US" b="1" dirty="0">
                <a:solidFill>
                  <a:srgbClr val="0000FF"/>
                </a:solidFill>
              </a:rPr>
              <a:t>出願期間</a:t>
            </a:r>
          </a:p>
          <a:p>
            <a:pPr marL="0" indent="0">
              <a:buNone/>
            </a:pPr>
            <a:r>
              <a:rPr lang="ja-JP" altLang="en-US" b="1" dirty="0">
                <a:solidFill>
                  <a:srgbClr val="0000FF"/>
                </a:solidFill>
              </a:rPr>
              <a:t>　　　　　</a:t>
            </a:r>
            <a:r>
              <a:rPr lang="en-US" altLang="ja-JP" b="1" dirty="0">
                <a:solidFill>
                  <a:srgbClr val="0000FF"/>
                </a:solidFill>
              </a:rPr>
              <a:t>2022</a:t>
            </a:r>
            <a:r>
              <a:rPr lang="ja-JP" altLang="en-US" b="1" dirty="0">
                <a:solidFill>
                  <a:srgbClr val="0000FF"/>
                </a:solidFill>
              </a:rPr>
              <a:t>年</a:t>
            </a:r>
            <a:r>
              <a:rPr lang="en-US" altLang="ja-JP" b="1" dirty="0">
                <a:solidFill>
                  <a:srgbClr val="0000FF"/>
                </a:solidFill>
              </a:rPr>
              <a:t>1</a:t>
            </a:r>
            <a:r>
              <a:rPr lang="ja-JP" altLang="en-US" b="1" dirty="0">
                <a:solidFill>
                  <a:srgbClr val="0000FF"/>
                </a:solidFill>
              </a:rPr>
              <a:t>月</a:t>
            </a:r>
            <a:r>
              <a:rPr lang="en-US" altLang="ja-JP" b="1" dirty="0">
                <a:solidFill>
                  <a:srgbClr val="0000FF"/>
                </a:solidFill>
              </a:rPr>
              <a:t>12</a:t>
            </a:r>
            <a:r>
              <a:rPr lang="ja-JP" altLang="en-US" b="1" dirty="0">
                <a:solidFill>
                  <a:srgbClr val="0000FF"/>
                </a:solidFill>
              </a:rPr>
              <a:t>日～</a:t>
            </a:r>
            <a:r>
              <a:rPr lang="en-US" altLang="ja-JP" b="1" dirty="0">
                <a:solidFill>
                  <a:srgbClr val="0000FF"/>
                </a:solidFill>
              </a:rPr>
              <a:t>1</a:t>
            </a:r>
            <a:r>
              <a:rPr lang="ja-JP" altLang="en-US" b="1" dirty="0">
                <a:solidFill>
                  <a:srgbClr val="0000FF"/>
                </a:solidFill>
              </a:rPr>
              <a:t>月</a:t>
            </a:r>
            <a:r>
              <a:rPr lang="en-US" altLang="ja-JP" b="1" dirty="0">
                <a:solidFill>
                  <a:srgbClr val="0000FF"/>
                </a:solidFill>
              </a:rPr>
              <a:t>17</a:t>
            </a:r>
            <a:r>
              <a:rPr lang="ja-JP" altLang="en-US" b="1" dirty="0">
                <a:solidFill>
                  <a:srgbClr val="0000FF"/>
                </a:solidFill>
              </a:rPr>
              <a:t>日</a:t>
            </a:r>
            <a:endParaRPr lang="en-US" altLang="ja-JP" b="1" dirty="0">
              <a:solidFill>
                <a:srgbClr val="0000FF"/>
              </a:solidFill>
            </a:endParaRPr>
          </a:p>
          <a:p>
            <a:pPr marL="0" indent="0">
              <a:buNone/>
            </a:pPr>
            <a:r>
              <a:rPr lang="ja-JP" altLang="en-US" b="1" dirty="0"/>
              <a:t>　　一次試験（外国人特別選考のみ）</a:t>
            </a:r>
          </a:p>
          <a:p>
            <a:pPr marL="0" indent="0">
              <a:buNone/>
            </a:pPr>
            <a:r>
              <a:rPr lang="ja-JP" altLang="en-US" b="1" dirty="0"/>
              <a:t>　　　　　</a:t>
            </a:r>
            <a:r>
              <a:rPr lang="en-US" altLang="ja-JP" b="1" dirty="0"/>
              <a:t>2</a:t>
            </a:r>
            <a:r>
              <a:rPr lang="ja-JP" altLang="en-US" b="1" dirty="0"/>
              <a:t>月</a:t>
            </a:r>
            <a:r>
              <a:rPr lang="en-US" altLang="ja-JP" b="1" dirty="0"/>
              <a:t>2</a:t>
            </a:r>
            <a:r>
              <a:rPr lang="ja-JP" altLang="en-US" b="1" dirty="0"/>
              <a:t>日</a:t>
            </a:r>
          </a:p>
          <a:p>
            <a:pPr marL="0" indent="0">
              <a:buNone/>
            </a:pPr>
            <a:r>
              <a:rPr lang="ja-JP" altLang="en-US" b="1" dirty="0"/>
              <a:t>　　二次試験</a:t>
            </a:r>
          </a:p>
          <a:p>
            <a:pPr marL="0" indent="0">
              <a:buNone/>
            </a:pPr>
            <a:r>
              <a:rPr lang="ja-JP" altLang="en-US" b="1" dirty="0"/>
              <a:t>　　　　　</a:t>
            </a:r>
            <a:r>
              <a:rPr lang="en-US" altLang="ja-JP" b="1" dirty="0"/>
              <a:t>2</a:t>
            </a:r>
            <a:r>
              <a:rPr lang="ja-JP" altLang="en-US" b="1" dirty="0"/>
              <a:t>月</a:t>
            </a:r>
            <a:r>
              <a:rPr lang="en-US" altLang="ja-JP" b="1" dirty="0"/>
              <a:t>14</a:t>
            </a:r>
            <a:r>
              <a:rPr lang="ja-JP" altLang="en-US" b="1" dirty="0"/>
              <a:t>日または</a:t>
            </a:r>
            <a:r>
              <a:rPr lang="en-US" altLang="ja-JP" b="1" dirty="0"/>
              <a:t>2</a:t>
            </a:r>
            <a:r>
              <a:rPr lang="ja-JP" altLang="en-US" b="1" dirty="0"/>
              <a:t>月</a:t>
            </a:r>
            <a:r>
              <a:rPr lang="en-US" altLang="ja-JP" b="1" dirty="0"/>
              <a:t>15</a:t>
            </a:r>
            <a:r>
              <a:rPr lang="ja-JP" altLang="en-US" b="1" dirty="0"/>
              <a:t>日</a:t>
            </a:r>
          </a:p>
          <a:p>
            <a:pPr marL="0" indent="0">
              <a:buNone/>
            </a:pPr>
            <a:r>
              <a:rPr lang="ja-JP" altLang="en-US" b="1" dirty="0"/>
              <a:t>　　合格発表</a:t>
            </a:r>
          </a:p>
          <a:p>
            <a:pPr marL="0" indent="0">
              <a:buNone/>
            </a:pPr>
            <a:r>
              <a:rPr lang="ja-JP" altLang="en-US" b="1" dirty="0"/>
              <a:t>　　　　　</a:t>
            </a:r>
            <a:r>
              <a:rPr lang="en-US" altLang="ja-JP" b="1" dirty="0"/>
              <a:t>2</a:t>
            </a:r>
            <a:r>
              <a:rPr lang="ja-JP" altLang="en-US" b="1" dirty="0"/>
              <a:t>月</a:t>
            </a:r>
            <a:r>
              <a:rPr lang="en-US" altLang="ja-JP" b="1" dirty="0"/>
              <a:t>17</a:t>
            </a:r>
            <a:r>
              <a:rPr lang="ja-JP" altLang="en-US" b="1" dirty="0"/>
              <a:t>日</a:t>
            </a:r>
            <a:endParaRPr lang="zh-TW" altLang="en-US" b="1" dirty="0"/>
          </a:p>
          <a:p>
            <a:pPr marL="0" indent="0">
              <a:buNone/>
            </a:pPr>
            <a:endParaRPr lang="zh-TW" altLang="en-US" b="1" dirty="0"/>
          </a:p>
        </p:txBody>
      </p:sp>
    </p:spTree>
    <p:extLst>
      <p:ext uri="{BB962C8B-B14F-4D97-AF65-F5344CB8AC3E}">
        <p14:creationId xmlns:p14="http://schemas.microsoft.com/office/powerpoint/2010/main" val="2689108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試験日程</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fontScale="92500" lnSpcReduction="20000"/>
          </a:bodyPr>
          <a:lstStyle/>
          <a:p>
            <a:pPr marL="0" indent="0">
              <a:buNone/>
            </a:pPr>
            <a:r>
              <a:rPr lang="ja-JP" altLang="en-US" b="1" u="sng" dirty="0"/>
              <a:t>博士後期課程</a:t>
            </a:r>
            <a:endParaRPr lang="en-US" altLang="ja-JP" b="1" u="sng" dirty="0"/>
          </a:p>
          <a:p>
            <a:pPr marL="0" indent="0">
              <a:buNone/>
            </a:pPr>
            <a:r>
              <a:rPr lang="ja-JP" altLang="en-US" b="1" dirty="0"/>
              <a:t>　　</a:t>
            </a:r>
            <a:r>
              <a:rPr lang="zh-TW" altLang="en-US" b="1" dirty="0">
                <a:solidFill>
                  <a:srgbClr val="0000FF"/>
                </a:solidFill>
              </a:rPr>
              <a:t>出願期間</a:t>
            </a:r>
          </a:p>
          <a:p>
            <a:pPr marL="0" indent="0">
              <a:buNone/>
            </a:pPr>
            <a:r>
              <a:rPr lang="ja-JP" altLang="en-US" b="1" dirty="0">
                <a:solidFill>
                  <a:srgbClr val="0000FF"/>
                </a:solidFill>
              </a:rPr>
              <a:t>　　　　　</a:t>
            </a:r>
            <a:r>
              <a:rPr lang="en-US" altLang="ja-JP" b="1" dirty="0">
                <a:solidFill>
                  <a:srgbClr val="0000FF"/>
                </a:solidFill>
              </a:rPr>
              <a:t>2022</a:t>
            </a:r>
            <a:r>
              <a:rPr lang="ja-JP" altLang="en-US" b="1" dirty="0">
                <a:solidFill>
                  <a:srgbClr val="0000FF"/>
                </a:solidFill>
              </a:rPr>
              <a:t>年</a:t>
            </a:r>
            <a:r>
              <a:rPr lang="en-US" altLang="ja-JP" b="1" dirty="0">
                <a:solidFill>
                  <a:srgbClr val="0000FF"/>
                </a:solidFill>
              </a:rPr>
              <a:t>1</a:t>
            </a:r>
            <a:r>
              <a:rPr lang="ja-JP" altLang="en-US" b="1" dirty="0">
                <a:solidFill>
                  <a:srgbClr val="0000FF"/>
                </a:solidFill>
              </a:rPr>
              <a:t>月</a:t>
            </a:r>
            <a:r>
              <a:rPr lang="en-US" altLang="ja-JP" b="1" dirty="0">
                <a:solidFill>
                  <a:srgbClr val="0000FF"/>
                </a:solidFill>
              </a:rPr>
              <a:t>6</a:t>
            </a:r>
            <a:r>
              <a:rPr lang="ja-JP" altLang="en-US" b="1" dirty="0">
                <a:solidFill>
                  <a:srgbClr val="0000FF"/>
                </a:solidFill>
              </a:rPr>
              <a:t>日～</a:t>
            </a:r>
            <a:r>
              <a:rPr lang="en-US" altLang="ja-JP" b="1" dirty="0">
                <a:solidFill>
                  <a:srgbClr val="0000FF"/>
                </a:solidFill>
              </a:rPr>
              <a:t>1</a:t>
            </a:r>
            <a:r>
              <a:rPr lang="ja-JP" altLang="en-US" b="1" dirty="0">
                <a:solidFill>
                  <a:srgbClr val="0000FF"/>
                </a:solidFill>
              </a:rPr>
              <a:t>月</a:t>
            </a:r>
            <a:r>
              <a:rPr lang="en-US" altLang="ja-JP" b="1" dirty="0">
                <a:solidFill>
                  <a:srgbClr val="0000FF"/>
                </a:solidFill>
              </a:rPr>
              <a:t>11</a:t>
            </a:r>
            <a:r>
              <a:rPr lang="ja-JP" altLang="en-US" b="1" dirty="0">
                <a:solidFill>
                  <a:srgbClr val="0000FF"/>
                </a:solidFill>
              </a:rPr>
              <a:t>日</a:t>
            </a:r>
            <a:endParaRPr lang="en-US" altLang="ja-JP" b="1" dirty="0">
              <a:solidFill>
                <a:srgbClr val="0000FF"/>
              </a:solidFill>
            </a:endParaRPr>
          </a:p>
          <a:p>
            <a:pPr marL="0" indent="0">
              <a:buNone/>
            </a:pPr>
            <a:r>
              <a:rPr lang="ja-JP" altLang="en-US" b="1" dirty="0"/>
              <a:t>　　一次試験合格発表</a:t>
            </a:r>
          </a:p>
          <a:p>
            <a:pPr marL="0" indent="0">
              <a:buNone/>
            </a:pPr>
            <a:r>
              <a:rPr lang="ja-JP" altLang="en-US" b="1" dirty="0"/>
              <a:t>　　　　　</a:t>
            </a:r>
            <a:r>
              <a:rPr lang="en-US" altLang="ja-JP" b="1" dirty="0"/>
              <a:t>2</a:t>
            </a:r>
            <a:r>
              <a:rPr lang="ja-JP" altLang="en-US" b="1" dirty="0"/>
              <a:t>月</a:t>
            </a:r>
            <a:r>
              <a:rPr lang="en-US" altLang="ja-JP" b="1" dirty="0"/>
              <a:t>17</a:t>
            </a:r>
            <a:r>
              <a:rPr lang="ja-JP" altLang="en-US" b="1" dirty="0"/>
              <a:t>日</a:t>
            </a:r>
          </a:p>
          <a:p>
            <a:pPr marL="0" indent="0">
              <a:buNone/>
            </a:pPr>
            <a:r>
              <a:rPr lang="ja-JP" altLang="en-US" b="1" dirty="0"/>
              <a:t>　　二次試験</a:t>
            </a:r>
          </a:p>
          <a:p>
            <a:pPr marL="0" indent="0">
              <a:buNone/>
            </a:pPr>
            <a:r>
              <a:rPr lang="ja-JP" altLang="en-US" b="1" dirty="0"/>
              <a:t>　　　　　</a:t>
            </a:r>
            <a:r>
              <a:rPr lang="en-US" altLang="ja-JP" b="1" dirty="0"/>
              <a:t>2</a:t>
            </a:r>
            <a:r>
              <a:rPr lang="ja-JP" altLang="en-US" b="1" dirty="0"/>
              <a:t>月</a:t>
            </a:r>
            <a:r>
              <a:rPr lang="en-US" altLang="ja-JP" b="1" dirty="0"/>
              <a:t>21</a:t>
            </a:r>
            <a:r>
              <a:rPr lang="ja-JP" altLang="en-US" b="1" dirty="0"/>
              <a:t>日または</a:t>
            </a:r>
            <a:r>
              <a:rPr lang="en-US" altLang="ja-JP" b="1" dirty="0"/>
              <a:t>2</a:t>
            </a:r>
            <a:r>
              <a:rPr lang="ja-JP" altLang="en-US" b="1" dirty="0"/>
              <a:t>月</a:t>
            </a:r>
            <a:r>
              <a:rPr lang="en-US" altLang="ja-JP" b="1" dirty="0"/>
              <a:t>22</a:t>
            </a:r>
            <a:r>
              <a:rPr lang="ja-JP" altLang="en-US" b="1" dirty="0"/>
              <a:t>日</a:t>
            </a:r>
          </a:p>
          <a:p>
            <a:pPr marL="0" indent="0">
              <a:buNone/>
            </a:pPr>
            <a:r>
              <a:rPr lang="ja-JP" altLang="en-US" b="1" dirty="0"/>
              <a:t>　　合格発表</a:t>
            </a:r>
          </a:p>
          <a:p>
            <a:pPr marL="0" indent="0">
              <a:buNone/>
            </a:pPr>
            <a:r>
              <a:rPr lang="ja-JP" altLang="en-US" b="1" dirty="0"/>
              <a:t>　　　　　</a:t>
            </a:r>
            <a:r>
              <a:rPr lang="en-US" altLang="ja-JP" b="1" dirty="0"/>
              <a:t>2</a:t>
            </a:r>
            <a:r>
              <a:rPr lang="ja-JP" altLang="en-US" b="1" dirty="0"/>
              <a:t>月</a:t>
            </a:r>
            <a:r>
              <a:rPr lang="en-US" altLang="ja-JP" b="1" dirty="0"/>
              <a:t>24</a:t>
            </a:r>
            <a:r>
              <a:rPr lang="ja-JP" altLang="en-US" b="1" dirty="0"/>
              <a:t>日</a:t>
            </a:r>
            <a:endParaRPr lang="zh-TW" altLang="en-US" b="1" dirty="0"/>
          </a:p>
        </p:txBody>
      </p:sp>
    </p:spTree>
    <p:extLst>
      <p:ext uri="{BB962C8B-B14F-4D97-AF65-F5344CB8AC3E}">
        <p14:creationId xmlns:p14="http://schemas.microsoft.com/office/powerpoint/2010/main" val="363787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A42FFE9-F1BB-4165-8EF0-BCB3737C3C39}"/>
              </a:ext>
            </a:extLst>
          </p:cNvPr>
          <p:cNvPicPr>
            <a:picLocks noChangeAspect="1"/>
          </p:cNvPicPr>
          <p:nvPr/>
        </p:nvPicPr>
        <p:blipFill>
          <a:blip r:embed="rId2"/>
          <a:stretch>
            <a:fillRect/>
          </a:stretch>
        </p:blipFill>
        <p:spPr>
          <a:xfrm>
            <a:off x="251520" y="116631"/>
            <a:ext cx="7920880" cy="6641923"/>
          </a:xfrm>
          <a:prstGeom prst="rect">
            <a:avLst/>
          </a:prstGeom>
        </p:spPr>
      </p:pic>
    </p:spTree>
    <p:extLst>
      <p:ext uri="{BB962C8B-B14F-4D97-AF65-F5344CB8AC3E}">
        <p14:creationId xmlns:p14="http://schemas.microsoft.com/office/powerpoint/2010/main" val="3778067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39B5107-F903-4DA5-BEDD-9E79A9656577}"/>
              </a:ext>
            </a:extLst>
          </p:cNvPr>
          <p:cNvPicPr>
            <a:picLocks noChangeAspect="1"/>
          </p:cNvPicPr>
          <p:nvPr/>
        </p:nvPicPr>
        <p:blipFill>
          <a:blip r:embed="rId2"/>
          <a:stretch>
            <a:fillRect/>
          </a:stretch>
        </p:blipFill>
        <p:spPr>
          <a:xfrm>
            <a:off x="175895" y="44624"/>
            <a:ext cx="7996505" cy="6705337"/>
          </a:xfrm>
          <a:prstGeom prst="rect">
            <a:avLst/>
          </a:prstGeom>
        </p:spPr>
      </p:pic>
    </p:spTree>
    <p:extLst>
      <p:ext uri="{BB962C8B-B14F-4D97-AF65-F5344CB8AC3E}">
        <p14:creationId xmlns:p14="http://schemas.microsoft.com/office/powerpoint/2010/main" val="1754451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3C0FD3E-BB9A-4396-9B20-25E294BC66D8}"/>
              </a:ext>
            </a:extLst>
          </p:cNvPr>
          <p:cNvPicPr>
            <a:picLocks noChangeAspect="1"/>
          </p:cNvPicPr>
          <p:nvPr/>
        </p:nvPicPr>
        <p:blipFill>
          <a:blip r:embed="rId2"/>
          <a:stretch>
            <a:fillRect/>
          </a:stretch>
        </p:blipFill>
        <p:spPr>
          <a:xfrm>
            <a:off x="179512" y="116632"/>
            <a:ext cx="8496944" cy="6641137"/>
          </a:xfrm>
          <a:prstGeom prst="rect">
            <a:avLst/>
          </a:prstGeom>
        </p:spPr>
      </p:pic>
      <p:sp>
        <p:nvSpPr>
          <p:cNvPr id="3" name="テキスト ボックス 2">
            <a:extLst>
              <a:ext uri="{FF2B5EF4-FFF2-40B4-BE49-F238E27FC236}">
                <a16:creationId xmlns:a16="http://schemas.microsoft.com/office/drawing/2014/main" id="{4658D73C-0710-4E1E-A0DC-72D44621F8C7}"/>
              </a:ext>
            </a:extLst>
          </p:cNvPr>
          <p:cNvSpPr txBox="1"/>
          <p:nvPr/>
        </p:nvSpPr>
        <p:spPr>
          <a:xfrm>
            <a:off x="2771800" y="4509120"/>
            <a:ext cx="5400600" cy="584775"/>
          </a:xfrm>
          <a:prstGeom prst="rect">
            <a:avLst/>
          </a:prstGeom>
          <a:solidFill>
            <a:srgbClr val="FFFF00"/>
          </a:solidFill>
          <a:ln>
            <a:solidFill>
              <a:schemeClr val="tx1"/>
            </a:solidFill>
          </a:ln>
        </p:spPr>
        <p:txBody>
          <a:bodyPr wrap="square" rtlCol="0">
            <a:spAutoFit/>
          </a:bodyPr>
          <a:lstStyle/>
          <a:p>
            <a:r>
              <a:rPr lang="en-US" altLang="ja-JP" sz="1600" dirty="0">
                <a:solidFill>
                  <a:srgbClr val="FF0000"/>
                </a:solidFill>
              </a:rPr>
              <a:t>※</a:t>
            </a:r>
            <a:r>
              <a:rPr lang="ja-JP" altLang="en-US" sz="1600" dirty="0">
                <a:solidFill>
                  <a:srgbClr val="FF0000"/>
                </a:solidFill>
              </a:rPr>
              <a:t>新型コロナウィルス感染拡大防止の観点から、当面の間、なるべくダウンロードで入手するようにしてください。</a:t>
            </a:r>
            <a:endParaRPr kumimoji="1" lang="ja-JP" altLang="en-US" sz="1600" dirty="0">
              <a:solidFill>
                <a:srgbClr val="FF0000"/>
              </a:solidFill>
            </a:endParaRPr>
          </a:p>
        </p:txBody>
      </p:sp>
    </p:spTree>
    <p:extLst>
      <p:ext uri="{BB962C8B-B14F-4D97-AF65-F5344CB8AC3E}">
        <p14:creationId xmlns:p14="http://schemas.microsoft.com/office/powerpoint/2010/main" val="2527404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社会学研究科の概要</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lnSpcReduction="10000"/>
          </a:bodyPr>
          <a:lstStyle/>
          <a:p>
            <a:pPr marL="0" indent="0">
              <a:buNone/>
            </a:pPr>
            <a:r>
              <a:rPr kumimoji="1" lang="ja-JP" altLang="en-US" b="1" dirty="0"/>
              <a:t>修士課程　</a:t>
            </a:r>
            <a:r>
              <a:rPr kumimoji="1" lang="en-US" altLang="ja-JP" b="1" dirty="0"/>
              <a:t>90</a:t>
            </a:r>
            <a:r>
              <a:rPr kumimoji="1" lang="ja-JP" altLang="en-US" b="1" dirty="0"/>
              <a:t>名</a:t>
            </a:r>
            <a:endParaRPr kumimoji="1" lang="en-US" altLang="ja-JP" b="1" dirty="0"/>
          </a:p>
          <a:p>
            <a:pPr marL="0" indent="0">
              <a:buNone/>
            </a:pPr>
            <a:r>
              <a:rPr lang="ja-JP" altLang="en-US" b="1" dirty="0"/>
              <a:t>　　総合社会科学専攻　</a:t>
            </a:r>
            <a:r>
              <a:rPr lang="en-US" altLang="ja-JP" b="1" dirty="0"/>
              <a:t>70</a:t>
            </a:r>
            <a:r>
              <a:rPr lang="ja-JP" altLang="en-US" b="1" dirty="0"/>
              <a:t>名</a:t>
            </a:r>
            <a:endParaRPr lang="en-US" altLang="ja-JP" b="1" dirty="0"/>
          </a:p>
          <a:p>
            <a:pPr marL="0" indent="0">
              <a:buNone/>
            </a:pPr>
            <a:r>
              <a:rPr kumimoji="1" lang="ja-JP" altLang="en-US" b="1" dirty="0"/>
              <a:t>　　地球社会研究専攻　</a:t>
            </a:r>
            <a:r>
              <a:rPr kumimoji="1" lang="en-US" altLang="ja-JP" b="1" dirty="0"/>
              <a:t>20</a:t>
            </a:r>
            <a:r>
              <a:rPr kumimoji="1" lang="ja-JP" altLang="en-US" b="1" dirty="0"/>
              <a:t>名</a:t>
            </a:r>
            <a:endParaRPr kumimoji="1" lang="en-US" altLang="ja-JP" b="1" dirty="0"/>
          </a:p>
          <a:p>
            <a:pPr marL="0" indent="0">
              <a:buNone/>
            </a:pPr>
            <a:endParaRPr lang="en-US" altLang="ja-JP" b="1" dirty="0"/>
          </a:p>
          <a:p>
            <a:pPr marL="0" indent="0">
              <a:buNone/>
            </a:pPr>
            <a:r>
              <a:rPr kumimoji="1" lang="ja-JP" altLang="en-US" b="1" dirty="0"/>
              <a:t>博士後期課程　</a:t>
            </a:r>
            <a:r>
              <a:rPr kumimoji="1" lang="en-US" altLang="ja-JP" b="1" dirty="0"/>
              <a:t>41</a:t>
            </a:r>
            <a:r>
              <a:rPr kumimoji="1" lang="ja-JP" altLang="en-US" b="1" dirty="0"/>
              <a:t>名</a:t>
            </a:r>
            <a:endParaRPr kumimoji="1" lang="en-US" altLang="ja-JP" b="1" dirty="0"/>
          </a:p>
          <a:p>
            <a:pPr marL="0" indent="0">
              <a:buNone/>
            </a:pPr>
            <a:r>
              <a:rPr lang="ja-JP" altLang="en-US" b="1" dirty="0"/>
              <a:t>　　総合社会科学専攻　</a:t>
            </a:r>
            <a:r>
              <a:rPr lang="en-US" altLang="ja-JP" b="1" dirty="0"/>
              <a:t>35</a:t>
            </a:r>
            <a:r>
              <a:rPr lang="ja-JP" altLang="en-US" b="1" dirty="0"/>
              <a:t>名</a:t>
            </a:r>
            <a:endParaRPr lang="en-US" altLang="ja-JP" b="1" dirty="0"/>
          </a:p>
          <a:p>
            <a:pPr marL="0" indent="0">
              <a:buNone/>
            </a:pPr>
            <a:r>
              <a:rPr kumimoji="1" lang="ja-JP" altLang="en-US" b="1" dirty="0"/>
              <a:t>　　地球社会研究専攻　  </a:t>
            </a:r>
            <a:r>
              <a:rPr kumimoji="1" lang="en-US" altLang="ja-JP" b="1" dirty="0"/>
              <a:t>6</a:t>
            </a:r>
            <a:r>
              <a:rPr kumimoji="1" lang="ja-JP" altLang="en-US" b="1" dirty="0"/>
              <a:t>名</a:t>
            </a:r>
          </a:p>
        </p:txBody>
      </p:sp>
    </p:spTree>
    <p:extLst>
      <p:ext uri="{BB962C8B-B14F-4D97-AF65-F5344CB8AC3E}">
        <p14:creationId xmlns:p14="http://schemas.microsoft.com/office/powerpoint/2010/main" val="39263375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lang="ja-JP" altLang="en-US" sz="4000" b="1" dirty="0"/>
              <a:t>新型コロナウィルス感染症への対応</a:t>
            </a:r>
            <a:endParaRPr kumimoji="1" lang="ja-JP" altLang="en-US" sz="4000" b="1" dirty="0"/>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139927"/>
          </a:xfrm>
        </p:spPr>
        <p:txBody>
          <a:bodyPr>
            <a:normAutofit fontScale="92500" lnSpcReduction="20000"/>
          </a:bodyPr>
          <a:lstStyle/>
          <a:p>
            <a:pPr marL="0" indent="0">
              <a:buNone/>
            </a:pPr>
            <a:r>
              <a:rPr lang="ja-JP" altLang="en-US" b="1" dirty="0"/>
              <a:t>・十分な感染対策を取ったうえで、教場試験および面接を実施する予定です。</a:t>
            </a:r>
            <a:endParaRPr lang="en-US" altLang="ja-JP" b="1" dirty="0"/>
          </a:p>
          <a:p>
            <a:pPr marL="0" indent="0">
              <a:buNone/>
            </a:pPr>
            <a:endParaRPr lang="en-US" altLang="zh-TW" b="1" dirty="0"/>
          </a:p>
          <a:p>
            <a:pPr marL="0" indent="0">
              <a:buNone/>
            </a:pPr>
            <a:r>
              <a:rPr lang="ja-JP" altLang="en-US" b="1" dirty="0"/>
              <a:t>・感染状況によって、試験内容および方法を変更する可能性があります。</a:t>
            </a:r>
            <a:endParaRPr lang="en-US" altLang="ja-JP" b="1" dirty="0"/>
          </a:p>
          <a:p>
            <a:pPr marL="0" indent="0">
              <a:buNone/>
            </a:pPr>
            <a:endParaRPr lang="en-US" altLang="zh-TW" b="1" dirty="0"/>
          </a:p>
          <a:p>
            <a:pPr marL="0" indent="0">
              <a:buNone/>
            </a:pPr>
            <a:r>
              <a:rPr lang="ja-JP" altLang="en-US" b="1" dirty="0"/>
              <a:t>・最新の情報は、「社会学研究科の入試情報」ページでチェックしてください。</a:t>
            </a:r>
            <a:endParaRPr lang="en-US" altLang="ja-JP" b="1" dirty="0"/>
          </a:p>
          <a:p>
            <a:pPr marL="0" indent="0">
              <a:buNone/>
            </a:pPr>
            <a:r>
              <a:rPr lang="fr-FR" altLang="zh-TW" sz="2600" b="1" dirty="0">
                <a:hlinkClick r:id="rId2"/>
              </a:rPr>
              <a:t>https://www.soc.hit-u.ac.jp/admission/gs/nyushi.html</a:t>
            </a:r>
            <a:endParaRPr lang="fr-FR" altLang="zh-TW" sz="2600" b="1" dirty="0"/>
          </a:p>
          <a:p>
            <a:pPr marL="0" indent="0">
              <a:buNone/>
            </a:pPr>
            <a:endParaRPr lang="zh-TW" altLang="en-US" sz="2800" b="1" dirty="0"/>
          </a:p>
        </p:txBody>
      </p:sp>
    </p:spTree>
    <p:extLst>
      <p:ext uri="{BB962C8B-B14F-4D97-AF65-F5344CB8AC3E}">
        <p14:creationId xmlns:p14="http://schemas.microsoft.com/office/powerpoint/2010/main" val="2067808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建物, 屋外, 道路, 古い が含まれている画像&#10;&#10;自動的に生成された説明">
            <a:extLst>
              <a:ext uri="{FF2B5EF4-FFF2-40B4-BE49-F238E27FC236}">
                <a16:creationId xmlns:a16="http://schemas.microsoft.com/office/drawing/2014/main" id="{7394A7B3-3FC3-49C0-A67E-A8960907E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809" y="836712"/>
            <a:ext cx="3936437" cy="2952328"/>
          </a:xfrm>
          <a:prstGeom prst="rect">
            <a:avLst/>
          </a:prstGeom>
        </p:spPr>
      </p:pic>
      <p:pic>
        <p:nvPicPr>
          <p:cNvPr id="7" name="図 6" descr="屋外, 道路, 草, 花 が含まれている画像&#10;&#10;自動的に生成された説明">
            <a:extLst>
              <a:ext uri="{FF2B5EF4-FFF2-40B4-BE49-F238E27FC236}">
                <a16:creationId xmlns:a16="http://schemas.microsoft.com/office/drawing/2014/main" id="{AA6B4A99-10EE-4F3B-BD5F-4AA7283BE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41" y="3273739"/>
            <a:ext cx="4128459" cy="3096344"/>
          </a:xfrm>
          <a:prstGeom prst="rect">
            <a:avLst/>
          </a:prstGeom>
        </p:spPr>
      </p:pic>
      <p:sp>
        <p:nvSpPr>
          <p:cNvPr id="9" name="テキスト ボックス 8">
            <a:extLst>
              <a:ext uri="{FF2B5EF4-FFF2-40B4-BE49-F238E27FC236}">
                <a16:creationId xmlns:a16="http://schemas.microsoft.com/office/drawing/2014/main" id="{8501928D-D145-48E5-ABC5-57D0F9289348}"/>
              </a:ext>
            </a:extLst>
          </p:cNvPr>
          <p:cNvSpPr txBox="1"/>
          <p:nvPr/>
        </p:nvSpPr>
        <p:spPr>
          <a:xfrm>
            <a:off x="4932040" y="4077072"/>
            <a:ext cx="3816424" cy="2123658"/>
          </a:xfrm>
          <a:prstGeom prst="rect">
            <a:avLst/>
          </a:prstGeom>
          <a:noFill/>
        </p:spPr>
        <p:txBody>
          <a:bodyPr wrap="square" rtlCol="0">
            <a:spAutoFit/>
          </a:bodyPr>
          <a:lstStyle/>
          <a:p>
            <a:r>
              <a:rPr lang="ja-JP" altLang="en-US" sz="2000" b="1" dirty="0"/>
              <a:t>入学試験に関する問い合わせ先</a:t>
            </a:r>
            <a:endParaRPr lang="en-US" altLang="ja-JP" sz="2000" b="1" dirty="0"/>
          </a:p>
          <a:p>
            <a:endParaRPr lang="en-US" altLang="ja-JP" sz="2000" b="1" dirty="0"/>
          </a:p>
          <a:p>
            <a:r>
              <a:rPr lang="ja-JP" altLang="en-US" sz="2000" b="1" dirty="0"/>
              <a:t>社会学研究科事務室</a:t>
            </a:r>
            <a:endParaRPr lang="en-US" altLang="ja-JP" sz="2000" b="1" dirty="0"/>
          </a:p>
          <a:p>
            <a:r>
              <a:rPr kumimoji="1" lang="en-US" altLang="ja-JP" dirty="0">
                <a:hlinkClick r:id="rId4"/>
              </a:rPr>
              <a:t>info@soc.hi</a:t>
            </a:r>
            <a:r>
              <a:rPr lang="en-US" altLang="ja-JP" dirty="0">
                <a:hlinkClick r:id="rId4"/>
              </a:rPr>
              <a:t>t-u.ac.jp</a:t>
            </a:r>
            <a:endParaRPr lang="en-US" altLang="ja-JP" dirty="0"/>
          </a:p>
          <a:p>
            <a:endParaRPr kumimoji="1" lang="en-US" altLang="ja-JP" dirty="0"/>
          </a:p>
          <a:p>
            <a:r>
              <a:rPr lang="en-US" altLang="ja-JP" dirty="0">
                <a:hlinkClick r:id="rId5"/>
              </a:rPr>
              <a:t>https://www.soc.hit-u.ac.jp/</a:t>
            </a:r>
            <a:endParaRPr kumimoji="1" lang="en-US" altLang="ja-JP" b="1" dirty="0"/>
          </a:p>
          <a:p>
            <a:endParaRPr kumimoji="1" lang="ja-JP" altLang="en-US" dirty="0"/>
          </a:p>
        </p:txBody>
      </p:sp>
    </p:spTree>
    <p:extLst>
      <p:ext uri="{BB962C8B-B14F-4D97-AF65-F5344CB8AC3E}">
        <p14:creationId xmlns:p14="http://schemas.microsoft.com/office/powerpoint/2010/main" val="106151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社会学研究科の概要</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総合社会科学専攻</a:t>
            </a:r>
            <a:endParaRPr lang="en-US" altLang="ja-JP" b="1" u="sng" dirty="0"/>
          </a:p>
          <a:p>
            <a:pPr marL="0" indent="0">
              <a:buNone/>
            </a:pPr>
            <a:r>
              <a:rPr lang="ja-JP" altLang="en-US" b="1" dirty="0"/>
              <a:t>　</a:t>
            </a:r>
            <a:r>
              <a:rPr lang="en-US" altLang="ja-JP" b="1" dirty="0"/>
              <a:t>―</a:t>
            </a:r>
            <a:r>
              <a:rPr lang="ja-JP" altLang="en-US" b="1" dirty="0"/>
              <a:t>　個別のディシプリンに関する深い知識、</a:t>
            </a:r>
            <a:endParaRPr lang="en-US" altLang="ja-JP" b="1" dirty="0"/>
          </a:p>
          <a:p>
            <a:pPr marL="0" indent="0">
              <a:buNone/>
            </a:pPr>
            <a:r>
              <a:rPr lang="ja-JP" altLang="en-US" b="1" dirty="0"/>
              <a:t>　　　 専門的な研究手法</a:t>
            </a:r>
            <a:endParaRPr lang="en-US" altLang="ja-JP" b="1" dirty="0"/>
          </a:p>
          <a:p>
            <a:pPr marL="0" indent="0">
              <a:buNone/>
            </a:pPr>
            <a:r>
              <a:rPr lang="ja-JP" altLang="en-US" b="1" dirty="0"/>
              <a:t>　</a:t>
            </a:r>
            <a:r>
              <a:rPr lang="en-US" altLang="ja-JP" b="1" dirty="0"/>
              <a:t>―</a:t>
            </a:r>
            <a:r>
              <a:rPr lang="ja-JP" altLang="en-US" b="1" dirty="0"/>
              <a:t>　複数の学問領域の習得、総合的で広い</a:t>
            </a:r>
            <a:endParaRPr lang="en-US" altLang="ja-JP" b="1" dirty="0"/>
          </a:p>
          <a:p>
            <a:pPr marL="0" indent="0">
              <a:buNone/>
            </a:pPr>
            <a:r>
              <a:rPr lang="ja-JP" altLang="en-US" b="1" dirty="0"/>
              <a:t>　　　 視野と多元的思考</a:t>
            </a:r>
            <a:endParaRPr lang="en-US" altLang="ja-JP" b="1" dirty="0"/>
          </a:p>
          <a:p>
            <a:pPr marL="0" indent="0">
              <a:buNone/>
            </a:pPr>
            <a:r>
              <a:rPr lang="ja-JP" altLang="en-US" b="1" dirty="0"/>
              <a:t>　</a:t>
            </a:r>
            <a:endParaRPr lang="en-US" altLang="ja-JP" b="1" dirty="0"/>
          </a:p>
          <a:p>
            <a:pPr marL="0" indent="0">
              <a:buNone/>
            </a:pPr>
            <a:endParaRPr kumimoji="1" lang="ja-JP" altLang="en-US" b="1" dirty="0"/>
          </a:p>
        </p:txBody>
      </p:sp>
    </p:spTree>
    <p:extLst>
      <p:ext uri="{BB962C8B-B14F-4D97-AF65-F5344CB8AC3E}">
        <p14:creationId xmlns:p14="http://schemas.microsoft.com/office/powerpoint/2010/main" val="127796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F4938DB-770C-415F-BA05-DE3F59D082AC}"/>
              </a:ext>
            </a:extLst>
          </p:cNvPr>
          <p:cNvPicPr>
            <a:picLocks noChangeAspect="1"/>
          </p:cNvPicPr>
          <p:nvPr/>
        </p:nvPicPr>
        <p:blipFill>
          <a:blip r:embed="rId2"/>
          <a:stretch>
            <a:fillRect/>
          </a:stretch>
        </p:blipFill>
        <p:spPr>
          <a:xfrm>
            <a:off x="1763688" y="836712"/>
            <a:ext cx="5112568" cy="5616624"/>
          </a:xfrm>
          <a:prstGeom prst="rect">
            <a:avLst/>
          </a:prstGeom>
        </p:spPr>
      </p:pic>
    </p:spTree>
    <p:extLst>
      <p:ext uri="{BB962C8B-B14F-4D97-AF65-F5344CB8AC3E}">
        <p14:creationId xmlns:p14="http://schemas.microsoft.com/office/powerpoint/2010/main" val="837458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4297-8EB5-4FDE-A62D-C2D7B6EBF55F}"/>
              </a:ext>
            </a:extLst>
          </p:cNvPr>
          <p:cNvSpPr>
            <a:spLocks noGrp="1"/>
          </p:cNvSpPr>
          <p:nvPr>
            <p:ph type="title"/>
          </p:nvPr>
        </p:nvSpPr>
        <p:spPr/>
        <p:txBody>
          <a:bodyPr/>
          <a:lstStyle/>
          <a:p>
            <a:r>
              <a:rPr kumimoji="1" lang="ja-JP" altLang="en-US" b="1" dirty="0"/>
              <a:t>社会学研究科の概要</a:t>
            </a:r>
          </a:p>
        </p:txBody>
      </p:sp>
      <p:sp>
        <p:nvSpPr>
          <p:cNvPr id="3" name="コンテンツ プレースホルダー 2">
            <a:extLst>
              <a:ext uri="{FF2B5EF4-FFF2-40B4-BE49-F238E27FC236}">
                <a16:creationId xmlns:a16="http://schemas.microsoft.com/office/drawing/2014/main" id="{929C4A39-849C-426C-9D2B-D3CB7FE63FA7}"/>
              </a:ext>
            </a:extLst>
          </p:cNvPr>
          <p:cNvSpPr>
            <a:spLocks noGrp="1"/>
          </p:cNvSpPr>
          <p:nvPr>
            <p:ph idx="1"/>
          </p:nvPr>
        </p:nvSpPr>
        <p:spPr>
          <a:xfrm>
            <a:off x="683568" y="2060848"/>
            <a:ext cx="8209607" cy="4065315"/>
          </a:xfrm>
        </p:spPr>
        <p:txBody>
          <a:bodyPr>
            <a:normAutofit/>
          </a:bodyPr>
          <a:lstStyle/>
          <a:p>
            <a:pPr marL="0" indent="0">
              <a:buNone/>
            </a:pPr>
            <a:r>
              <a:rPr lang="ja-JP" altLang="en-US" b="1" u="sng" dirty="0"/>
              <a:t>地球社会研究専攻</a:t>
            </a:r>
            <a:endParaRPr lang="en-US" altLang="ja-JP" b="1" u="sng" dirty="0"/>
          </a:p>
          <a:p>
            <a:pPr marL="0" indent="0">
              <a:buNone/>
            </a:pPr>
            <a:r>
              <a:rPr lang="ja-JP" altLang="en-US" b="1" dirty="0"/>
              <a:t>　</a:t>
            </a:r>
            <a:r>
              <a:rPr lang="en-US" altLang="ja-JP" b="1" dirty="0"/>
              <a:t>―</a:t>
            </a:r>
            <a:r>
              <a:rPr lang="ja-JP" altLang="en-US" b="1" dirty="0"/>
              <a:t>　学際性と実践能力の育成</a:t>
            </a:r>
            <a:endParaRPr lang="en-US" altLang="ja-JP" b="1" dirty="0"/>
          </a:p>
          <a:p>
            <a:pPr marL="0" indent="0">
              <a:buNone/>
            </a:pPr>
            <a:r>
              <a:rPr lang="ja-JP" altLang="en-US" b="1" dirty="0"/>
              <a:t>　</a:t>
            </a:r>
            <a:r>
              <a:rPr lang="en-US" altLang="ja-JP" b="1" dirty="0"/>
              <a:t>―</a:t>
            </a:r>
            <a:r>
              <a:rPr lang="ja-JP" altLang="en-US" b="1" dirty="0"/>
              <a:t>　三つのアプローチ</a:t>
            </a:r>
            <a:endParaRPr lang="en-US" altLang="ja-JP" b="1" dirty="0"/>
          </a:p>
          <a:p>
            <a:pPr marL="0" indent="0">
              <a:buNone/>
            </a:pPr>
            <a:r>
              <a:rPr lang="ja-JP" altLang="en-US" b="1" dirty="0"/>
              <a:t>　　　</a:t>
            </a:r>
            <a:r>
              <a:rPr lang="en-US" altLang="ja-JP" b="1" dirty="0"/>
              <a:t>(1)</a:t>
            </a:r>
            <a:r>
              <a:rPr lang="ja-JP" altLang="en-US" b="1" dirty="0"/>
              <a:t>問題に焦点化</a:t>
            </a:r>
            <a:r>
              <a:rPr lang="ja-JP" altLang="en-US" sz="2800" b="1" dirty="0"/>
              <a:t>（</a:t>
            </a:r>
            <a:r>
              <a:rPr lang="fr-FR" altLang="ja-JP" sz="2800" b="1" dirty="0"/>
              <a:t>issue-</a:t>
            </a:r>
            <a:r>
              <a:rPr lang="fr-FR" altLang="ja-JP" sz="2800" b="1" dirty="0" err="1"/>
              <a:t>focused</a:t>
            </a:r>
            <a:r>
              <a:rPr lang="ja-JP" altLang="fr-FR" sz="2800" b="1" dirty="0"/>
              <a:t>）</a:t>
            </a:r>
          </a:p>
          <a:p>
            <a:pPr marL="0" indent="0">
              <a:buNone/>
            </a:pPr>
            <a:r>
              <a:rPr lang="ja-JP" altLang="en-US" b="1" dirty="0"/>
              <a:t>　　　</a:t>
            </a:r>
            <a:r>
              <a:rPr lang="fr-FR" altLang="ja-JP" b="1" dirty="0"/>
              <a:t>(2)</a:t>
            </a:r>
            <a:r>
              <a:rPr lang="ja-JP" altLang="en-US" b="1" dirty="0"/>
              <a:t>現実的な解決策</a:t>
            </a:r>
            <a:r>
              <a:rPr lang="ja-JP" altLang="en-US" sz="2800" b="1" dirty="0"/>
              <a:t>（</a:t>
            </a:r>
            <a:r>
              <a:rPr lang="fr-FR" altLang="ja-JP" sz="2800" b="1" dirty="0"/>
              <a:t>solution-</a:t>
            </a:r>
            <a:r>
              <a:rPr lang="fr-FR" altLang="ja-JP" sz="2800" b="1" dirty="0" err="1"/>
              <a:t>oriented</a:t>
            </a:r>
            <a:r>
              <a:rPr lang="ja-JP" altLang="fr-FR" sz="2800" b="1" dirty="0"/>
              <a:t>）</a:t>
            </a:r>
            <a:endParaRPr lang="ja-JP" altLang="fr-FR" b="1" dirty="0"/>
          </a:p>
          <a:p>
            <a:pPr marL="0" indent="0">
              <a:buNone/>
            </a:pPr>
            <a:r>
              <a:rPr lang="ja-JP" altLang="en-US" b="1" dirty="0"/>
              <a:t>　　　</a:t>
            </a:r>
            <a:r>
              <a:rPr lang="fr-FR" altLang="ja-JP" b="1" dirty="0"/>
              <a:t>(3)</a:t>
            </a:r>
            <a:r>
              <a:rPr lang="ja-JP" altLang="en-US" b="1" dirty="0"/>
              <a:t>西洋中心思想からの脱却</a:t>
            </a:r>
            <a:r>
              <a:rPr lang="ja-JP" altLang="en-US" sz="2800" b="1" dirty="0"/>
              <a:t>（</a:t>
            </a:r>
            <a:r>
              <a:rPr lang="fr-FR" altLang="ja-JP" sz="2800" b="1" dirty="0"/>
              <a:t>de-</a:t>
            </a:r>
          </a:p>
          <a:p>
            <a:pPr marL="0" indent="0">
              <a:buNone/>
            </a:pPr>
            <a:r>
              <a:rPr lang="ja-JP" altLang="en-US" sz="2800" b="1" dirty="0"/>
              <a:t>　　　　　 </a:t>
            </a:r>
            <a:r>
              <a:rPr lang="fr-FR" altLang="ja-JP" sz="2800" b="1" dirty="0" err="1"/>
              <a:t>Eurocentric</a:t>
            </a:r>
            <a:r>
              <a:rPr lang="ja-JP" altLang="fr-FR" sz="2800" b="1" dirty="0"/>
              <a:t>）</a:t>
            </a:r>
            <a:r>
              <a:rPr lang="ja-JP" altLang="en-US" sz="2800" b="1" dirty="0"/>
              <a:t>　</a:t>
            </a:r>
            <a:endParaRPr lang="en-US" altLang="ja-JP" b="1" dirty="0"/>
          </a:p>
          <a:p>
            <a:pPr marL="0" indent="0">
              <a:buNone/>
            </a:pPr>
            <a:endParaRPr kumimoji="1" lang="ja-JP" altLang="en-US" b="1" dirty="0"/>
          </a:p>
        </p:txBody>
      </p:sp>
    </p:spTree>
    <p:extLst>
      <p:ext uri="{BB962C8B-B14F-4D97-AF65-F5344CB8AC3E}">
        <p14:creationId xmlns:p14="http://schemas.microsoft.com/office/powerpoint/2010/main" val="376704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a:extLst>
              <a:ext uri="{FF2B5EF4-FFF2-40B4-BE49-F238E27FC236}">
                <a16:creationId xmlns:a16="http://schemas.microsoft.com/office/drawing/2014/main" id="{334A22EE-7F6E-4CF1-8E28-F466830320C6}"/>
              </a:ext>
            </a:extLst>
          </p:cNvPr>
          <p:cNvSpPr/>
          <p:nvPr/>
        </p:nvSpPr>
        <p:spPr>
          <a:xfrm>
            <a:off x="3317841" y="1556792"/>
            <a:ext cx="2232248" cy="100811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文化</a:t>
            </a:r>
          </a:p>
        </p:txBody>
      </p:sp>
      <p:sp>
        <p:nvSpPr>
          <p:cNvPr id="8" name="楕円 7">
            <a:extLst>
              <a:ext uri="{FF2B5EF4-FFF2-40B4-BE49-F238E27FC236}">
                <a16:creationId xmlns:a16="http://schemas.microsoft.com/office/drawing/2014/main" id="{E4EE6284-CEC6-449B-A77A-4B862FF91D6F}"/>
              </a:ext>
            </a:extLst>
          </p:cNvPr>
          <p:cNvSpPr/>
          <p:nvPr/>
        </p:nvSpPr>
        <p:spPr>
          <a:xfrm>
            <a:off x="1259632" y="2672916"/>
            <a:ext cx="2232248" cy="100811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rPr>
              <a:t>越境</a:t>
            </a:r>
            <a:endParaRPr kumimoji="1" lang="ja-JP" altLang="en-US" sz="3200" b="1" dirty="0">
              <a:solidFill>
                <a:schemeClr val="tx1"/>
              </a:solidFill>
            </a:endParaRPr>
          </a:p>
        </p:txBody>
      </p:sp>
      <p:sp>
        <p:nvSpPr>
          <p:cNvPr id="9" name="楕円 8">
            <a:extLst>
              <a:ext uri="{FF2B5EF4-FFF2-40B4-BE49-F238E27FC236}">
                <a16:creationId xmlns:a16="http://schemas.microsoft.com/office/drawing/2014/main" id="{C4FC9336-228F-4175-81D9-85408C43817F}"/>
              </a:ext>
            </a:extLst>
          </p:cNvPr>
          <p:cNvSpPr/>
          <p:nvPr/>
        </p:nvSpPr>
        <p:spPr>
          <a:xfrm>
            <a:off x="1835696" y="4293096"/>
            <a:ext cx="2232248" cy="100811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平和</a:t>
            </a:r>
          </a:p>
        </p:txBody>
      </p:sp>
      <p:sp>
        <p:nvSpPr>
          <p:cNvPr id="10" name="楕円 9">
            <a:extLst>
              <a:ext uri="{FF2B5EF4-FFF2-40B4-BE49-F238E27FC236}">
                <a16:creationId xmlns:a16="http://schemas.microsoft.com/office/drawing/2014/main" id="{FAF2A26E-A188-4B5B-8585-396B8A46535A}"/>
              </a:ext>
            </a:extLst>
          </p:cNvPr>
          <p:cNvSpPr/>
          <p:nvPr/>
        </p:nvSpPr>
        <p:spPr>
          <a:xfrm>
            <a:off x="4962063" y="4293096"/>
            <a:ext cx="2232248" cy="100811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chemeClr val="tx1"/>
                </a:solidFill>
              </a:rPr>
              <a:t>メディア</a:t>
            </a:r>
            <a:endParaRPr kumimoji="1" lang="ja-JP" altLang="en-US" sz="3200" b="1" dirty="0">
              <a:solidFill>
                <a:schemeClr val="tx1"/>
              </a:solidFill>
            </a:endParaRPr>
          </a:p>
        </p:txBody>
      </p:sp>
      <p:sp>
        <p:nvSpPr>
          <p:cNvPr id="11" name="楕円 10">
            <a:extLst>
              <a:ext uri="{FF2B5EF4-FFF2-40B4-BE49-F238E27FC236}">
                <a16:creationId xmlns:a16="http://schemas.microsoft.com/office/drawing/2014/main" id="{485BDBF6-ACF1-4F51-A284-A1AB87D653DA}"/>
              </a:ext>
            </a:extLst>
          </p:cNvPr>
          <p:cNvSpPr/>
          <p:nvPr/>
        </p:nvSpPr>
        <p:spPr>
          <a:xfrm>
            <a:off x="5376050" y="2648440"/>
            <a:ext cx="2232248" cy="1008112"/>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rPr>
              <a:t>環境</a:t>
            </a:r>
          </a:p>
        </p:txBody>
      </p:sp>
      <p:cxnSp>
        <p:nvCxnSpPr>
          <p:cNvPr id="13" name="直線コネクタ 12">
            <a:extLst>
              <a:ext uri="{FF2B5EF4-FFF2-40B4-BE49-F238E27FC236}">
                <a16:creationId xmlns:a16="http://schemas.microsoft.com/office/drawing/2014/main" id="{89284E0E-085E-4F15-A8C8-4364C5E50AAB}"/>
              </a:ext>
            </a:extLst>
          </p:cNvPr>
          <p:cNvCxnSpPr>
            <a:stCxn id="8" idx="0"/>
            <a:endCxn id="6" idx="2"/>
          </p:cNvCxnSpPr>
          <p:nvPr/>
        </p:nvCxnSpPr>
        <p:spPr>
          <a:xfrm flipV="1">
            <a:off x="2375756" y="2060848"/>
            <a:ext cx="942085" cy="612068"/>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1DAA195-E1E8-4C8B-B6EA-B7F830B1B0B1}"/>
              </a:ext>
            </a:extLst>
          </p:cNvPr>
          <p:cNvCxnSpPr>
            <a:cxnSpLocks/>
            <a:stCxn id="8" idx="4"/>
            <a:endCxn id="9" idx="0"/>
          </p:cNvCxnSpPr>
          <p:nvPr/>
        </p:nvCxnSpPr>
        <p:spPr>
          <a:xfrm>
            <a:off x="2375756" y="3681028"/>
            <a:ext cx="576064" cy="612068"/>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CC28D0D-19A1-407C-8EDB-BCE12164AF0A}"/>
              </a:ext>
            </a:extLst>
          </p:cNvPr>
          <p:cNvCxnSpPr>
            <a:cxnSpLocks/>
            <a:stCxn id="9" idx="6"/>
            <a:endCxn id="10" idx="2"/>
          </p:cNvCxnSpPr>
          <p:nvPr/>
        </p:nvCxnSpPr>
        <p:spPr>
          <a:xfrm>
            <a:off x="4067944" y="4797152"/>
            <a:ext cx="894119"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23FCF7F-2EB4-4C1B-A566-26FC1A8347A3}"/>
              </a:ext>
            </a:extLst>
          </p:cNvPr>
          <p:cNvCxnSpPr>
            <a:cxnSpLocks/>
            <a:stCxn id="11" idx="0"/>
            <a:endCxn id="6" idx="6"/>
          </p:cNvCxnSpPr>
          <p:nvPr/>
        </p:nvCxnSpPr>
        <p:spPr>
          <a:xfrm flipH="1" flipV="1">
            <a:off x="5550089" y="2060848"/>
            <a:ext cx="942085" cy="58759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278238E-592F-42B2-B9CF-365801198DDC}"/>
              </a:ext>
            </a:extLst>
          </p:cNvPr>
          <p:cNvCxnSpPr>
            <a:cxnSpLocks/>
            <a:stCxn id="10" idx="0"/>
            <a:endCxn id="11" idx="4"/>
          </p:cNvCxnSpPr>
          <p:nvPr/>
        </p:nvCxnSpPr>
        <p:spPr>
          <a:xfrm flipV="1">
            <a:off x="6078187" y="3656552"/>
            <a:ext cx="413987" cy="63654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617199"/>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PP_Tmp_01_0811H</Template>
  <TotalTime>0</TotalTime>
  <Words>2426</Words>
  <Application>Microsoft Office PowerPoint</Application>
  <PresentationFormat>画面に合わせる (4:3)</PresentationFormat>
  <Paragraphs>305</Paragraphs>
  <Slides>51</Slides>
  <Notes>2</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51</vt:i4>
      </vt:variant>
    </vt:vector>
  </HeadingPairs>
  <TitlesOfParts>
    <vt:vector size="54" baseType="lpstr">
      <vt:lpstr>游ゴシック</vt:lpstr>
      <vt:lpstr>Arial</vt:lpstr>
      <vt:lpstr>標準デザイン</vt:lpstr>
      <vt:lpstr>社会学研究科 入試説明会</vt:lpstr>
      <vt:lpstr>　　</vt:lpstr>
      <vt:lpstr>　　</vt:lpstr>
      <vt:lpstr>社会学研究科の特徴</vt:lpstr>
      <vt:lpstr>社会学研究科の概要</vt:lpstr>
      <vt:lpstr>社会学研究科の概要</vt:lpstr>
      <vt:lpstr>PowerPoint プレゼンテーション</vt:lpstr>
      <vt:lpstr>社会学研究科の概要</vt:lpstr>
      <vt:lpstr>PowerPoint プレゼンテーション</vt:lpstr>
      <vt:lpstr>カリキュラムの特徴（修士）</vt:lpstr>
      <vt:lpstr>カリキュラムの特徴（博士）</vt:lpstr>
      <vt:lpstr>カリキュラムの特徴</vt:lpstr>
      <vt:lpstr>カリキュラムの特徴</vt:lpstr>
      <vt:lpstr>カリキュラムの特徴</vt:lpstr>
      <vt:lpstr>カリキュラムの特徴</vt:lpstr>
      <vt:lpstr>カリキュラムの特徴</vt:lpstr>
      <vt:lpstr>PowerPoint プレゼンテーション</vt:lpstr>
      <vt:lpstr>多様な研究活動</vt:lpstr>
      <vt:lpstr>多様な研究活動</vt:lpstr>
      <vt:lpstr>多様な研究活動</vt:lpstr>
      <vt:lpstr>多様な研究活動</vt:lpstr>
      <vt:lpstr>大学院生向けの施設、支援</vt:lpstr>
      <vt:lpstr>大学院生向けの施設、支援</vt:lpstr>
      <vt:lpstr>大学院生向けの施設、支援</vt:lpstr>
      <vt:lpstr>修了後の進路</vt:lpstr>
      <vt:lpstr>PowerPoint プレゼンテーション</vt:lpstr>
      <vt:lpstr>修了後の進路</vt:lpstr>
      <vt:lpstr>修了後の進路</vt:lpstr>
      <vt:lpstr>　　</vt:lpstr>
      <vt:lpstr>入学試験の種類</vt:lpstr>
      <vt:lpstr>秋期入試（修士）</vt:lpstr>
      <vt:lpstr>秋期入試（修士）</vt:lpstr>
      <vt:lpstr>PowerPoint プレゼンテーション</vt:lpstr>
      <vt:lpstr>秋期入試（修士）</vt:lpstr>
      <vt:lpstr>秋期入試（修士）</vt:lpstr>
      <vt:lpstr>秋期入試（修士）</vt:lpstr>
      <vt:lpstr>秋期入試（修士）</vt:lpstr>
      <vt:lpstr>秋期入試（修士）</vt:lpstr>
      <vt:lpstr>PowerPoint プレゼンテーション</vt:lpstr>
      <vt:lpstr>春期入試（修士）</vt:lpstr>
      <vt:lpstr>春期入試（修士）</vt:lpstr>
      <vt:lpstr>春期入試（博士）</vt:lpstr>
      <vt:lpstr>春期入試（博士）</vt:lpstr>
      <vt:lpstr>試験日程</vt:lpstr>
      <vt:lpstr>試験日程</vt:lpstr>
      <vt:lpstr>試験日程</vt:lpstr>
      <vt:lpstr>PowerPoint プレゼンテーション</vt:lpstr>
      <vt:lpstr>PowerPoint プレゼンテーション</vt:lpstr>
      <vt:lpstr>PowerPoint プレゼンテーション</vt:lpstr>
      <vt:lpstr>新型コロナウィルス感染症への対応</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2021-05-30T06:17:24Z</dcterms:created>
  <dcterms:modified xsi:type="dcterms:W3CDTF">2021-05-30T06:21:27Z</dcterms:modified>
</cp:coreProperties>
</file>